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79" r:id="rId2"/>
    <p:sldId id="256" r:id="rId3"/>
    <p:sldId id="265" r:id="rId4"/>
    <p:sldId id="273" r:id="rId5"/>
    <p:sldId id="272" r:id="rId6"/>
    <p:sldId id="277" r:id="rId7"/>
    <p:sldId id="266" r:id="rId8"/>
    <p:sldId id="280" r:id="rId9"/>
    <p:sldId id="281" r:id="rId10"/>
    <p:sldId id="286" r:id="rId11"/>
    <p:sldId id="267" r:id="rId12"/>
    <p:sldId id="268" r:id="rId13"/>
    <p:sldId id="282" r:id="rId14"/>
    <p:sldId id="270" r:id="rId15"/>
    <p:sldId id="287" r:id="rId16"/>
    <p:sldId id="284" r:id="rId17"/>
    <p:sldId id="285" r:id="rId18"/>
    <p:sldId id="269" r:id="rId19"/>
    <p:sldId id="278" r:id="rId20"/>
    <p:sldId id="283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99033974919802E-2"/>
          <c:y val="4.4057617797775277E-2"/>
          <c:w val="0.84437427092446782"/>
          <c:h val="0.63049681289838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гипс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 3</a:t>
                    </a:r>
                    <a:r>
                      <a:rPr lang="ru-RU" baseline="0"/>
                      <a:t> м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м</a:t>
                    </a:r>
                    <a:r>
                      <a:rPr lang="en-US"/>
                      <a:t>2</a:t>
                    </a:r>
                    <a:r>
                      <a:rPr lang="ru-RU"/>
                      <a:t>0см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 5 м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  <a:r>
                      <a:rPr lang="ru-RU"/>
                      <a:t> м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Ак гипс</c:v>
                </c:pt>
                <c:pt idx="1">
                  <c:v>аксыл соры</c:v>
                </c:pt>
                <c:pt idx="2">
                  <c:v>кристаллик-мрамор</c:v>
                </c:pt>
                <c:pt idx="3">
                  <c:v>түбән катлам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1.2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304896"/>
        <c:axId val="92306432"/>
        <c:axId val="0"/>
      </c:bar3DChart>
      <c:catAx>
        <c:axId val="9230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2306432"/>
        <c:crosses val="autoZero"/>
        <c:auto val="1"/>
        <c:lblAlgn val="ctr"/>
        <c:lblOffset val="100"/>
        <c:noMultiLvlLbl val="0"/>
      </c:catAx>
      <c:valAx>
        <c:axId val="9230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304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34EF-8C1C-4811-849E-68D3732A47BE}" type="datetimeFigureOut">
              <a:rPr lang="ru-RU" smtClean="0"/>
              <a:t>09.08.2020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FC9F-054F-46F9-A777-E75949BE31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0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FC9F-054F-46F9-A777-E75949BE31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2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CA386-F820-4A0E-8DE7-EFE03113F766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FE17F-633C-430B-B0B5-46A648C107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B53D8-EC9B-4D36-8BC3-3AB387191ABE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749D5-DF4A-477E-91E0-18ECBA2A56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1ABF2-5938-40DD-A90B-1DB514EB8CF6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FB73-215A-4C37-AECD-7B82FDCA2F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55E9E-661C-47AB-A692-5B0122060224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968AB-605E-4CB2-ACD5-484D10DE17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CC9DB-733E-4CDD-90ED-1E857A663BA5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0AAE8-8D05-4D6F-BE9F-1C9DC5271E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1E5FD-F06B-4406-8F4A-58B8738ECEBE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4335F-82FB-4EE0-B016-E368A9EBF3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FE584-BF6E-4F8A-89BB-C24B4926BEC5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5D946-87D9-46C6-B1E9-513E3C5F5D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2A43B-F1E2-433B-B395-869AF1CD25D5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AD1F3-BF9D-4F0D-B12A-D4BC6F407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382DA-880F-4051-9EE8-D07A749915F7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2B8AF-E891-483B-9801-9FF02157B2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C1529-D453-429C-A23D-58AFC62BBC2C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3FA5F-866B-4A16-81E4-AC1FB2D127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817EC-E089-4BAF-B384-2D8521A72468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FEB72-1B68-474D-A94A-FC1B8A6540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9C5AE7-11D3-49FA-8C07-7DAD76BE7FD1}" type="datetimeFigureOut">
              <a:rPr lang="ru-RU" smtClean="0"/>
              <a:pPr>
                <a:defRPr/>
              </a:pPr>
              <a:t>09.08.2020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87B0D0-F49B-496E-B3CE-4E04CA1146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c7wzG9uvU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56892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Математика 4 сыйныф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8044" y="5229200"/>
            <a:ext cx="4175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i="1" dirty="0" smtClean="0">
                <a:solidFill>
                  <a:srgbClr val="C00000"/>
                </a:solidFill>
              </a:rPr>
              <a:t>Укытучы: Зиятдинова Фирдәүс Гадил кызы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magesait.ru/photos/aHR0cHM6Ly81NTM0MTQxOGJjNTUzOTRmYmUwZi02NWQ2ZDBlODdjZTgxMjZmYjgwZTE2NzUyMjg3YWQ2Yy5zc2wuY2YxLnJhY2tjZG4uY29tLzhlNTEzYThjLTYwN2MtMTFlNC04M2Q1LTA4NjA2ZTY5N2ZkNy9sYXJnZS5wbmc=/obemnye-geometricheskie-figury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076055" cy="48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03.a.alicdn.com/kf/HTB1GKT0HVXXXXaVXXXXq6xXFXXXU/%D0%9E%D1%81%D0%B2%D0%BE%D0%B1%D0%BE%D0%B6%D0%B4%D0%B5%D0%BD%D0%BD%D1%8B%D0%B9-%D0%B4%D0%BE%D1%81%D1%82%D0%B0%D0%B2%D0%BA%D0%B0-%D0%BC%D0%B0%D1%82%D0%B5%D0%BC%D0%B0%D1%82%D0%B8%D0%BA%D0%B0-%D1%80%D0%B5%D0%B7%D1%83%D0%BB%D1%8C%D1%82%D0%B0%D1%82%D1%8B-%D0%BC%D0%BE%D0%BD%D1%82%D0%B5%D1%81%D1%81%D0%BE%D1%80%D0%B8-%D1%83%D1%87%D0%B5%D0%B1%D0%BD%D1%8B%D1%85-%D0%BF%D0%BE%D1%81%D0%BE%D0%B1%D0%B8%D0%B9-%D1%80%D0%B0%D0%B7%D0%B2%D0%B8%D0%B2%D0%B0%D1%8E%D1%89%D0%B8%D0%B5-%D0%B8%D0%B3%D1%80%D1%83%D1%88%D0%BA%D0%B8-%D1%86%D0%B2%D0%B5%D1%82-%D1%81%D1%82%D0%B5%D1%80%D0%B5%D0%BE-%D1%84%D0%BE%D1%80%D0%BC%D0%B0-%D0%B3%D0%B5%D0%BE%D0%BC%D0%B5%D1%82%D1%80%D0%B8%D1%87%D0%B5%D1%81%D0%BA%D0%B8%D0%B5-%D0%B3%D0%BE%D0%BB%D0%BE%D0%B2%D0%BE%D0%BB%D0%BE%D0%BC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2132856"/>
            <a:ext cx="3996444" cy="301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1944" y="193821"/>
            <a:ext cx="6678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>
                <a:solidFill>
                  <a:schemeClr val="bg1"/>
                </a:solidFill>
                <a:latin typeface="Times New Roman"/>
                <a:ea typeface="Calibri"/>
              </a:rPr>
              <a:t>Тасманың </a:t>
            </a:r>
            <a:r>
              <a:rPr lang="tt-RU" sz="24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2,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 smtClean="0">
                <a:solidFill>
                  <a:schemeClr val="bg1"/>
                </a:solidFill>
                <a:latin typeface="Times New Roman"/>
                <a:ea typeface="Calibri"/>
              </a:rPr>
              <a:t>вакланмалары булып </a:t>
            </a:r>
            <a:r>
              <a:rPr lang="tt-RU" sz="2400" b="1" dirty="0">
                <a:solidFill>
                  <a:schemeClr val="bg1"/>
                </a:solidFill>
                <a:latin typeface="Times New Roman"/>
                <a:ea typeface="Calibri"/>
              </a:rPr>
              <a:t>тамгаланган </a:t>
            </a:r>
            <a:r>
              <a:rPr lang="tt-RU" sz="2400" b="1" dirty="0" smtClean="0">
                <a:solidFill>
                  <a:schemeClr val="bg1"/>
                </a:solidFill>
                <a:latin typeface="Times New Roman"/>
                <a:ea typeface="Calibri"/>
              </a:rPr>
              <a:t>                            өлешләре </a:t>
            </a:r>
            <a:r>
              <a:rPr lang="tt-RU" sz="2400" b="1" dirty="0">
                <a:solidFill>
                  <a:schemeClr val="bg1"/>
                </a:solidFill>
                <a:latin typeface="Times New Roman"/>
                <a:ea typeface="Calibri"/>
              </a:rPr>
              <a:t>нинди </a:t>
            </a:r>
            <a:r>
              <a:rPr lang="tt-RU" sz="2400" b="1" dirty="0" smtClean="0">
                <a:solidFill>
                  <a:schemeClr val="bg1"/>
                </a:solidFill>
                <a:latin typeface="Times New Roman"/>
                <a:ea typeface="Calibri"/>
              </a:rPr>
              <a:t>төстә?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Комп\Desktop\IMG_7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5725" y="967069"/>
            <a:ext cx="3657932" cy="58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730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82498" y="260648"/>
            <a:ext cx="38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2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3,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27350" y="260648"/>
            <a:ext cx="47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2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5,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592" y="301542"/>
            <a:ext cx="36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4</a:t>
            </a:r>
          </a:p>
          <a:p>
            <a:r>
              <a:rPr lang="ru-RU" b="1" dirty="0">
                <a:solidFill>
                  <a:srgbClr val="FFFF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688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698" y="620688"/>
            <a:ext cx="6331606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s://im3-tub-ru.yandex.net/i?id=6692a3efdb2ef301646a889635092c6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32856"/>
            <a:ext cx="85689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73220"/>
            <a:ext cx="6768752" cy="354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tt-RU" sz="4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Беренчел </a:t>
            </a:r>
            <a:r>
              <a:rPr lang="tt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ныгыту</a:t>
            </a:r>
            <a:r>
              <a:rPr lang="tt-RU" sz="4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4000" dirty="0">
              <a:latin typeface="Calibri"/>
              <a:ea typeface="Times New Roman"/>
              <a:cs typeface="Times New Roman"/>
            </a:endParaRPr>
          </a:p>
          <a:p>
            <a:pPr marL="742950" indent="-742950">
              <a:buAutoNum type="arabicParenR"/>
            </a:pPr>
            <a:r>
              <a:rPr lang="tt-RU" sz="40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№</a:t>
            </a:r>
            <a:r>
              <a:rPr lang="tt-RU" sz="40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1. </a:t>
            </a:r>
            <a:r>
              <a:rPr lang="tt-RU" sz="40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Дәреслек,12 бит</a:t>
            </a:r>
          </a:p>
          <a:p>
            <a:endParaRPr lang="tt-RU" sz="44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tt-RU" sz="44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2) </a:t>
            </a:r>
            <a:r>
              <a:rPr lang="tt-RU" sz="44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Төркемнәрдә эш</a:t>
            </a:r>
            <a:r>
              <a:rPr lang="tt-RU" sz="44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tt-RU" sz="4400" b="1" i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 descr="https://im1-tub-ru.yandex.net/i?id=803381ce1024a10cf92caf0bf1b019d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0391"/>
            <a:ext cx="2802289" cy="25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873164"/>
            <a:ext cx="4572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200"/>
              <a:buFont typeface="Times New Roman"/>
              <a:buChar char="-"/>
            </a:pPr>
            <a:r>
              <a:rPr lang="tt-RU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31054"/>
            <a:ext cx="337820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1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428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tt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Беренчел ныгыту.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40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tt-RU" sz="40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1) №</a:t>
            </a:r>
            <a:r>
              <a:rPr lang="tt-RU" sz="4000" b="1" i="1" dirty="0">
                <a:solidFill>
                  <a:srgbClr val="00B050"/>
                </a:solidFill>
                <a:latin typeface="Times New Roman"/>
                <a:ea typeface="Times New Roman"/>
              </a:rPr>
              <a:t>1. Дәреслек, </a:t>
            </a:r>
            <a:r>
              <a:rPr lang="tt-RU" sz="40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12 бит</a:t>
            </a:r>
          </a:p>
          <a:p>
            <a:pPr lvl="0"/>
            <a:r>
              <a:rPr lang="tt-RU" sz="4400" i="1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2</a:t>
            </a:r>
            <a:r>
              <a:rPr lang="tt-RU" sz="44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</a:t>
            </a:r>
            <a:r>
              <a:rPr lang="tt-RU" sz="4400" i="1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3</a:t>
            </a:r>
            <a:r>
              <a:rPr lang="tt-RU" sz="44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</a:t>
            </a:r>
            <a:r>
              <a:rPr lang="tt-RU" sz="4400" i="1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4</a:t>
            </a:r>
            <a:r>
              <a:rPr lang="tt-RU" sz="44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</a:t>
            </a:r>
            <a:r>
              <a:rPr lang="tt-RU" sz="4400" i="1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3</a:t>
            </a:r>
            <a:endParaRPr lang="tt-RU" sz="4000" i="1" u="sng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lvl="0"/>
            <a:r>
              <a:rPr lang="tt-RU" sz="44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3    4   6      8</a:t>
            </a:r>
          </a:p>
          <a:p>
            <a:pPr lvl="0"/>
            <a:r>
              <a:rPr lang="tt-RU" sz="44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tt-RU" sz="44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2)</a:t>
            </a:r>
            <a:r>
              <a:rPr lang="tt-RU" sz="44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Төркемнәрдә   </a:t>
            </a:r>
            <a:r>
              <a:rPr lang="tt-RU" sz="44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эш. </a:t>
            </a:r>
            <a:endParaRPr lang="tt-RU" sz="4400" b="1" i="1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61" y="1124744"/>
            <a:ext cx="296227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337820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7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ая фигурная скобка 1"/>
          <p:cNvSpPr/>
          <p:nvPr/>
        </p:nvSpPr>
        <p:spPr>
          <a:xfrm>
            <a:off x="1633855" y="8998585"/>
            <a:ext cx="67945" cy="5054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286000" y="8998585"/>
            <a:ext cx="86995" cy="5734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3163658"/>
            <a:ext cx="27443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endParaRPr kumimoji="0" lang="tt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endParaRPr lang="tt-RU" sz="2800" b="1" dirty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1524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6409" y="260648"/>
            <a:ext cx="3643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Практик  </a:t>
            </a:r>
            <a:r>
              <a:rPr lang="tt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эш: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365104"/>
            <a:ext cx="223202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0526" y="1628800"/>
            <a:ext cx="73757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Турыпочмаклыкның  буе  </a:t>
            </a:r>
            <a:r>
              <a:rPr lang="tt-RU" sz="32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 см, иңе 3 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см. </a:t>
            </a:r>
            <a:r>
              <a:rPr lang="tt-RU" sz="32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Аның бер диагонален 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үткәрегез. </a:t>
            </a:r>
            <a:r>
              <a:rPr lang="tt-RU" sz="32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Шул диагональ буенча турыпочмаклыкны 2 өлешкә бүлегез. 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Килеп  чыккан фигураның мәйданын табарга.  </a:t>
            </a:r>
            <a:endParaRPr lang="ru-RU" sz="3200" i="1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0466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sz="2400" b="1" dirty="0">
                <a:solidFill>
                  <a:srgbClr val="FFFF00"/>
                </a:solidFill>
                <a:latin typeface="Times New Roman"/>
                <a:ea typeface="Calibri"/>
              </a:rPr>
              <a:t>100 елдан артык тарихлы гипс руднигы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gips-0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58" y="1049937"/>
            <a:ext cx="3816424" cy="2307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ips-0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6" y="4158372"/>
            <a:ext cx="3884662" cy="2634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7544" y="37890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130 м </a:t>
            </a:r>
            <a:r>
              <a:rPr lang="ru-RU" b="1" dirty="0" err="1" smtClean="0">
                <a:solidFill>
                  <a:srgbClr val="C00000"/>
                </a:solidFill>
              </a:rPr>
              <a:t>тирәнлектә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IMG_416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55" y="4350663"/>
            <a:ext cx="4217030" cy="244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c.pics.livejournal.com/rusistkom/71418632/11137/11137_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5" y="1052735"/>
            <a:ext cx="343918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litat.ru/one/3114/13502011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79389"/>
            <a:ext cx="2852738" cy="2019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53520"/>
            <a:ext cx="5845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t-RU" sz="2400" b="1" dirty="0">
                <a:solidFill>
                  <a:srgbClr val="FFFF00"/>
                </a:solidFill>
                <a:latin typeface="Times New Roman"/>
                <a:ea typeface="Calibri"/>
              </a:rPr>
              <a:t>100 елдан артык тарихлы гипс руднигы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" descr="Описание: 60-300м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196751"/>
            <a:ext cx="27527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73484" y="2331239"/>
            <a:ext cx="10599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Фракция: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60-300мм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-60м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97590"/>
            <a:ext cx="185737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178477"/>
            <a:ext cx="1205880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Фракция:</a:t>
            </a:r>
          </a:p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20-60мм</a:t>
            </a:r>
            <a:endParaRPr lang="ru-RU" sz="1400" b="1" dirty="0">
              <a:solidFill>
                <a:srgbClr val="C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Рисунок 1" descr="Описание: 0-20м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50943"/>
            <a:ext cx="12001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743932" y="2233495"/>
            <a:ext cx="1004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Фракция: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0-20мм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45827"/>
              </p:ext>
            </p:extLst>
          </p:nvPr>
        </p:nvGraphicFramePr>
        <p:xfrm>
          <a:off x="3635896" y="3933056"/>
          <a:ext cx="5040561" cy="946404"/>
        </p:xfrm>
        <a:graphic>
          <a:graphicData uri="http://schemas.openxmlformats.org/drawingml/2006/table">
            <a:tbl>
              <a:tblPr firstRow="1" firstCol="1" bandRow="1"/>
              <a:tblGrid>
                <a:gridCol w="1591663"/>
                <a:gridCol w="1267964"/>
                <a:gridCol w="218093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фракция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0-20 мм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цемин заводы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фракция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20-60 мм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цемент заводы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фракция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60-300  мм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гипс заводы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7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33286"/>
              </p:ext>
            </p:extLst>
          </p:nvPr>
        </p:nvGraphicFramePr>
        <p:xfrm>
          <a:off x="1043608" y="1628800"/>
          <a:ext cx="6696744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3912906"/>
                <a:gridCol w="278383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 гипс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3м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аксыл соры кристаллик гипс 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1м 20 см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кристаллик- мрамор гипс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5м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түбән катлам 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15м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98883729"/>
              </p:ext>
            </p:extLst>
          </p:nvPr>
        </p:nvGraphicFramePr>
        <p:xfrm>
          <a:off x="1619672" y="3575870"/>
          <a:ext cx="6192688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43808" y="5949280"/>
            <a:ext cx="604639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3"/>
              </a:rPr>
              <a:t>https://www.youtube.com/watch?v=KUc7wzG9uvU</a:t>
            </a:r>
            <a:endParaRPr lang="ru-RU" sz="140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6814" y="476672"/>
            <a:ext cx="556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Гипс    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катламнары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ая фигурная скобка 1"/>
          <p:cNvSpPr/>
          <p:nvPr/>
        </p:nvSpPr>
        <p:spPr>
          <a:xfrm>
            <a:off x="1633855" y="8998585"/>
            <a:ext cx="67945" cy="5054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286000" y="8998585"/>
            <a:ext cx="86995" cy="5734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79516" y="116632"/>
            <a:ext cx="5373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Мөстәкыйль</a:t>
            </a:r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эш</a:t>
            </a:r>
            <a:endParaRPr lang="ru-RU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nizhnevartovsk.yarmarka.biz/uploads/120x90/75/5c/75/755c758abe166037d75588f55af366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68" y="4328216"/>
            <a:ext cx="2232249" cy="234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5326"/>
            <a:ext cx="26273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708920"/>
            <a:ext cx="5040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46,  8,  81,  355</a:t>
            </a:r>
            <a:r>
              <a:rPr lang="ru-RU" sz="2400" dirty="0" smtClean="0">
                <a:solidFill>
                  <a:srgbClr val="C00000"/>
                </a:solidFill>
              </a:rPr>
              <a:t>,   </a:t>
            </a:r>
            <a:r>
              <a:rPr lang="ru-RU" sz="2400" u="sng" dirty="0" smtClean="0">
                <a:solidFill>
                  <a:srgbClr val="C00000"/>
                </a:solidFill>
              </a:rPr>
              <a:t>3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                          8 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6771" y="216361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«ЛОТО» </a:t>
            </a:r>
            <a:r>
              <a:rPr lang="ru-RU" sz="2800" b="1" dirty="0" err="1" smtClean="0">
                <a:solidFill>
                  <a:srgbClr val="002060"/>
                </a:solidFill>
              </a:rPr>
              <a:t>уены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516" y="3789040"/>
            <a:ext cx="447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b="1" i="1" dirty="0" err="1" smtClean="0">
                <a:solidFill>
                  <a:srgbClr val="002060"/>
                </a:solidFill>
              </a:rPr>
              <a:t>Бишле</a:t>
            </a:r>
            <a:r>
              <a:rPr lang="ru-RU" b="1" i="1" dirty="0" smtClean="0">
                <a:solidFill>
                  <a:srgbClr val="002060"/>
                </a:solidFill>
              </a:rPr>
              <a:t>» </a:t>
            </a:r>
            <a:r>
              <a:rPr lang="ru-RU" b="1" i="1" dirty="0" err="1" smtClean="0">
                <a:solidFill>
                  <a:srgbClr val="002060"/>
                </a:solidFill>
              </a:rPr>
              <a:t>сүзендәге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сузык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авазлар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нинди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өлешне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алып</a:t>
            </a:r>
            <a:r>
              <a:rPr lang="ru-RU" b="1" i="1" dirty="0" smtClean="0">
                <a:solidFill>
                  <a:srgbClr val="002060"/>
                </a:solidFill>
              </a:rPr>
              <a:t> тора?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://www.clker.com/cliparts/0/b/c/1/120657385441132693Arnoud999_Right_or_wrong_2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24636"/>
            <a:ext cx="31009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im1-tub-ru.yandex.net/i?id=74470c0a10a4cfb97cb0858ce74f1f9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534">
            <a:off x="434045" y="2215159"/>
            <a:ext cx="3236472" cy="31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playcast.ru/uploads/2015/10/01/1528356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6" y="5661248"/>
            <a:ext cx="884864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poonda.ua/img/p/9924-1984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592">
            <a:off x="5843358" y="3110269"/>
            <a:ext cx="3029074" cy="28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30205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 </a:t>
            </a:r>
            <a:r>
              <a:rPr lang="ru-RU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барысын</a:t>
            </a: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аңладым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021" y="5085184"/>
            <a:ext cx="26005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 </a:t>
            </a:r>
            <a:r>
              <a:rPr lang="ru-RU" b="1" cap="none" spc="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аңлап</a:t>
            </a:r>
            <a:r>
              <a:rPr lang="ru-RU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spc="0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бетермәдем</a:t>
            </a:r>
            <a:endParaRPr lang="ru-RU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9435" y="2604526"/>
            <a:ext cx="3052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Мина </a:t>
            </a:r>
            <a:r>
              <a:rPr lang="ru-RU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аңладым</a:t>
            </a:r>
            <a:r>
              <a:rPr lang="ru-RU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ләкин</a:t>
            </a:r>
            <a:r>
              <a:rPr lang="ru-RU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тырышырга</a:t>
            </a:r>
            <a:r>
              <a:rPr lang="ru-RU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кирәк</a:t>
            </a:r>
            <a:endParaRPr lang="ru-RU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564904"/>
            <a:ext cx="871296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4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Елмаеп карыйбыз дөньяга,</a:t>
            </a:r>
            <a:endParaRPr lang="ru-RU" sz="4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4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Рәхәт бит яшәве шулаймы!?</a:t>
            </a:r>
            <a:endParaRPr lang="ru-RU" sz="4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4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Елмаеп башласаң дәресне,</a:t>
            </a:r>
            <a:endParaRPr lang="ru-RU" sz="4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4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Санарга, уйларга бик җайлы</a:t>
            </a:r>
            <a:r>
              <a:rPr lang="tt-RU" sz="4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4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 descr="https://im1-tub-ru.yandex.net/i?id=c506a12ec5366c4f66db737eb4b7ed3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7902"/>
            <a:ext cx="4486275" cy="23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hool43.ucoz.com/93818587_Smaylik_animaciya_Solnuyshk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336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916832"/>
            <a:ext cx="83839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1). № 2,4 дәреслек, 13нче бит.</a:t>
            </a:r>
          </a:p>
          <a:p>
            <a:r>
              <a:rPr lang="tt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2). Теләүчеләр өчен: карточкаларда биремнәр бар.</a:t>
            </a:r>
          </a:p>
          <a:p>
            <a:r>
              <a:rPr lang="tt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Алар  3 төрле авырлыкта бирелгән</a:t>
            </a:r>
          </a:p>
          <a:p>
            <a:r>
              <a:rPr lang="tt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8398" y="476672"/>
            <a:ext cx="2898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t-RU" sz="4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31B6F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Өйгә эш:</a:t>
            </a:r>
            <a:endParaRPr lang="ru-RU" sz="4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31B6F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arhivurokov.ru/kopilka/uploads/user_file_54686c403bdcf/pamiatka-triebovaniie-k-sovriemiennomu-uroku-v-usloviiakh-vniedrieniia-fgo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116650"/>
            <a:ext cx="3472989" cy="24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72426"/>
              </p:ext>
            </p:extLst>
          </p:nvPr>
        </p:nvGraphicFramePr>
        <p:xfrm>
          <a:off x="179512" y="3861048"/>
          <a:ext cx="38164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Уртача</a:t>
                      </a:r>
                      <a:r>
                        <a:rPr lang="tt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авырлыктагы биремнәр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Катлаулы биремнәр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t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Иҗади</a:t>
                      </a:r>
                      <a:r>
                        <a:rPr lang="tt-RU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эш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459354">
            <a:off x="2323780" y="3555939"/>
            <a:ext cx="64504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Дәрес өчен</a:t>
            </a:r>
          </a:p>
          <a:p>
            <a:pPr algn="ctr"/>
            <a:r>
              <a:rPr lang="tt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рәхмәт!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wdesk.ru/_ph/90/2/7589502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9" y="306028"/>
            <a:ext cx="4911337" cy="44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144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5563" y="176688"/>
            <a:ext cx="4518481" cy="8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sz="48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Телдән исәпләү:</a:t>
            </a:r>
            <a:endParaRPr lang="ru-RU" sz="4400" b="1" i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 descr="http://infinity96.ru/pic/large-16891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763688" cy="20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ringtonymp3.ru/photos/kto-takie-ryby-klip-dlya-detey-1909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://ringtonymp3.ru/photos/kto-takie-ryby-klip-dlya-detey-19093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8" descr="http://ringtonymp3.ru/photos/kto-takie-ryby-klip-dlya-detey-19093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2775" y="1913925"/>
            <a:ext cx="20882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288:4=        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654-324=   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0*7=           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770:10=      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67860" y="2564904"/>
            <a:ext cx="18244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A5D028"/>
                </a:solidFill>
                <a:latin typeface="Times New Roman" pitchFamily="18" charset="0"/>
                <a:cs typeface="Times New Roman" pitchFamily="18" charset="0"/>
              </a:rPr>
              <a:t>96:12=          </a:t>
            </a:r>
          </a:p>
          <a:p>
            <a:pPr lvl="0"/>
            <a:r>
              <a:rPr lang="ru-RU" sz="3600" b="1" dirty="0">
                <a:solidFill>
                  <a:srgbClr val="A5D028"/>
                </a:solidFill>
                <a:latin typeface="Times New Roman" pitchFamily="18" charset="0"/>
                <a:cs typeface="Times New Roman" pitchFamily="18" charset="0"/>
              </a:rPr>
              <a:t>25*4=           </a:t>
            </a:r>
          </a:p>
          <a:p>
            <a:pPr lvl="0"/>
            <a:r>
              <a:rPr lang="ru-RU" sz="3600" b="1" dirty="0">
                <a:solidFill>
                  <a:srgbClr val="A5D028"/>
                </a:solidFill>
                <a:latin typeface="Times New Roman" pitchFamily="18" charset="0"/>
                <a:cs typeface="Times New Roman" pitchFamily="18" charset="0"/>
              </a:rPr>
              <a:t>81*3=           </a:t>
            </a:r>
          </a:p>
          <a:p>
            <a:pPr lvl="0"/>
            <a:r>
              <a:rPr lang="ru-RU" sz="3600" b="1" dirty="0">
                <a:solidFill>
                  <a:srgbClr val="A5D028"/>
                </a:solidFill>
                <a:latin typeface="Times New Roman" pitchFamily="18" charset="0"/>
                <a:cs typeface="Times New Roman" pitchFamily="18" charset="0"/>
              </a:rPr>
              <a:t>366:6=                                      </a:t>
            </a:r>
          </a:p>
          <a:p>
            <a:pPr lvl="0"/>
            <a:r>
              <a:rPr lang="ru-RU" sz="3600" b="1" dirty="0">
                <a:solidFill>
                  <a:srgbClr val="A5D028"/>
                </a:solidFill>
                <a:latin typeface="Times New Roman" pitchFamily="18" charset="0"/>
                <a:cs typeface="Times New Roman" pitchFamily="18" charset="0"/>
              </a:rPr>
              <a:t>1:2= </a:t>
            </a:r>
          </a:p>
        </p:txBody>
      </p:sp>
    </p:spTree>
    <p:extLst>
      <p:ext uri="{BB962C8B-B14F-4D97-AF65-F5344CB8AC3E}">
        <p14:creationId xmlns:p14="http://schemas.microsoft.com/office/powerpoint/2010/main" val="30943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28498"/>
            <a:ext cx="7632848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tt-RU" sz="4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Бирелгән  </a:t>
            </a:r>
            <a:r>
              <a:rPr lang="tt-RU" sz="4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саннарны  кими бару тәртибендә тез.</a:t>
            </a:r>
            <a:endParaRPr lang="ru-RU" sz="40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266" name="Picture 2" descr="http://pandia.ru/text/80/008/images/image002_3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04864"/>
            <a:ext cx="1872208" cy="28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2708920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72   330  0  77  8  100  243  61       </a:t>
            </a:r>
            <a:r>
              <a:rPr lang="tt-RU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1:2=</a:t>
            </a:r>
            <a:endParaRPr lang="ru-RU" sz="3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398347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im1-tub-ru.yandex.net/i?id=17723ab99859043f1211ca2b9e93abd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4" y="1916832"/>
            <a:ext cx="3420380" cy="39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21403"/>
            <a:ext cx="8676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Саннар    кими  </a:t>
            </a:r>
            <a:r>
              <a:rPr lang="tt-RU" sz="4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бару </a:t>
            </a:r>
            <a:r>
              <a:rPr lang="tt-RU" sz="4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тәртибендә: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474908"/>
            <a:ext cx="5652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AutoNum type="arabicPlain" startAt="330"/>
            </a:pPr>
            <a:r>
              <a:rPr lang="tt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243  100  77  72  61 8  0</a:t>
            </a:r>
          </a:p>
          <a:p>
            <a:pPr lvl="0"/>
            <a:endParaRPr lang="tt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1:2</a:t>
            </a:r>
            <a:r>
              <a:rPr lang="tt-RU" sz="4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endParaRPr lang="tt-RU" sz="5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t-RU" sz="7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Өлешләр һәм вакланмалар.</a:t>
            </a:r>
            <a:endParaRPr lang="ru-RU" sz="7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2687" y="1093423"/>
            <a:ext cx="22333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7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1:2=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555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tainakomnata.ru/wp-content/uploads/2016/06/%D1%82%D0%B0%D0%BB%D0%B8%D1%81%D0%BC%D0%B0%D0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099892" cy="36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2687" y="1093423"/>
            <a:ext cx="22333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7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1:2=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8000" b="1" spc="50" dirty="0">
              <a:ln w="11430"/>
              <a:gradFill>
                <a:gsLst>
                  <a:gs pos="25000">
                    <a:srgbClr val="4584D3">
                      <a:satMod val="155000"/>
                    </a:srgbClr>
                  </a:gs>
                  <a:gs pos="100000">
                    <a:srgbClr val="4584D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555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tainakomnata.ru/wp-content/uploads/2016/06/%D1%82%D0%B0%D0%BB%D0%B8%D1%81%D0%BC%D0%B0%D0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099892" cy="36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2790511"/>
            <a:ext cx="5508104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200"/>
            </a:pPr>
            <a:r>
              <a:rPr lang="tt-RU" sz="3200" b="1" dirty="0" smtClean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МАКСАТ</a:t>
            </a:r>
            <a:r>
              <a:rPr lang="tt-RU" sz="3200" dirty="0" smtClean="0">
                <a:solidFill>
                  <a:srgbClr val="FFC000"/>
                </a:solidFill>
                <a:latin typeface="Calibri"/>
                <a:ea typeface="Times New Roman"/>
                <a:cs typeface="Times New Roman"/>
              </a:rPr>
              <a:t>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200"/>
            </a:pPr>
            <a:r>
              <a:rPr lang="tt-RU" sz="24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Нәрсә </a:t>
            </a:r>
            <a:r>
              <a:rPr lang="tt-RU" sz="24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ул вакланма </a:t>
            </a:r>
            <a:r>
              <a:rPr lang="tt-RU" sz="24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200"/>
            </a:pPr>
            <a:r>
              <a:rPr lang="tt-RU" sz="24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tt-RU" sz="24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Алар  ничек  </a:t>
            </a:r>
            <a:r>
              <a:rPr lang="tt-RU" sz="24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языла,ничек укыла?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200"/>
            </a:pPr>
            <a:r>
              <a:rPr lang="tt-RU" sz="24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Ничек табыла?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мп\Desktop\нов\20180108_204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77753" y="1403689"/>
            <a:ext cx="957014" cy="1934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мп\Desktop\нов\20180108_203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7170" y="1617352"/>
            <a:ext cx="2079717" cy="31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4312" y="52862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FFFF00"/>
                </a:solidFill>
              </a:rPr>
              <a:t>Өлешләрне тап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029" name="Picture 5" descr="C:\Users\Комп\Desktop\нов\20180108_204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9" y="3573016"/>
            <a:ext cx="2376264" cy="18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омп\Desktop\нов\20180108_2042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12" y="4151901"/>
            <a:ext cx="211275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2122</TotalTime>
  <Words>372</Words>
  <Application>Microsoft Office PowerPoint</Application>
  <PresentationFormat>Экран (4:3)</PresentationFormat>
  <Paragraphs>119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</dc:creator>
  <cp:lastModifiedBy>Комп</cp:lastModifiedBy>
  <cp:revision>103</cp:revision>
  <dcterms:created xsi:type="dcterms:W3CDTF">2015-02-24T18:05:44Z</dcterms:created>
  <dcterms:modified xsi:type="dcterms:W3CDTF">2020-08-08T22:25:34Z</dcterms:modified>
</cp:coreProperties>
</file>