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8" r:id="rId5"/>
    <p:sldId id="269" r:id="rId6"/>
    <p:sldId id="258" r:id="rId7"/>
    <p:sldId id="261" r:id="rId8"/>
    <p:sldId id="262" r:id="rId9"/>
    <p:sldId id="263" r:id="rId10"/>
    <p:sldId id="264" r:id="rId11"/>
    <p:sldId id="265" r:id="rId12"/>
    <p:sldId id="272" r:id="rId13"/>
    <p:sldId id="266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72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47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1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70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9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50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52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24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7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96449-ECA6-482C-9F81-BC2766FE71D4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FFBE1-771F-48EE-B3A6-DED14447B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20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7334" y="718305"/>
            <a:ext cx="68231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449580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рада нашей новой встрече,</a:t>
            </a:r>
          </a:p>
          <a:p>
            <a:pPr marL="449580" indent="-449580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Мне с вами интересно, друзья!</a:t>
            </a:r>
          </a:p>
          <a:p>
            <a:pPr marL="449580" indent="-449580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Интересные ваши ответы</a:t>
            </a:r>
          </a:p>
          <a:p>
            <a:pPr marL="449580" indent="-449580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удовольствием слушаю я.</a:t>
            </a:r>
          </a:p>
          <a:p>
            <a:pPr marL="449580" indent="-449580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сегодня будем наблюдать,</a:t>
            </a:r>
          </a:p>
          <a:p>
            <a:pPr marL="449580" indent="-449580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 делать и рассуждать.</a:t>
            </a:r>
          </a:p>
          <a:p>
            <a:pPr marL="449580" indent="-449580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чтобы урок пошел каждому впрок,</a:t>
            </a:r>
          </a:p>
          <a:p>
            <a:pPr marL="449580" indent="-449580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 в работу включайся, дружок!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151092"/>
              </p:ext>
            </p:extLst>
          </p:nvPr>
        </p:nvGraphicFramePr>
        <p:xfrm>
          <a:off x="672029" y="1188136"/>
          <a:ext cx="11071953" cy="3934707"/>
        </p:xfrm>
        <a:graphic>
          <a:graphicData uri="http://schemas.openxmlformats.org/drawingml/2006/table">
            <a:tbl>
              <a:tblPr firstRow="1" firstCol="1" bandRow="1"/>
              <a:tblGrid>
                <a:gridCol w="2767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82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682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82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115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трава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растение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переходит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напоминает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115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полях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цветочки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познает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уверяет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115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солнцем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волосками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пересказ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сохраняют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8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96"/>
          <p:cNvSpPr>
            <a:spLocks noChangeArrowheads="1"/>
          </p:cNvSpPr>
          <p:nvPr/>
        </p:nvSpPr>
        <p:spPr bwMode="auto">
          <a:xfrm flipV="1">
            <a:off x="9294793" y="1366088"/>
            <a:ext cx="543270" cy="63897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 flipV="1">
            <a:off x="6571199" y="2104220"/>
            <a:ext cx="545697" cy="68843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11734323" y="1454226"/>
            <a:ext cx="373214" cy="55083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10723199" y="2104220"/>
            <a:ext cx="613158" cy="688432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4087259" y="1366090"/>
            <a:ext cx="661011" cy="63897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flipV="1">
            <a:off x="0" y="-45719"/>
            <a:ext cx="121075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222994"/>
            <a:ext cx="121075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Болеть душой, мелко плавает, душа нараспашку, далеко пойдет, кривить душой. </a:t>
            </a:r>
            <a:endParaRPr kumimoji="0" lang="ru-RU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241192"/>
              </p:ext>
            </p:extLst>
          </p:nvPr>
        </p:nvGraphicFramePr>
        <p:xfrm>
          <a:off x="550843" y="330505"/>
          <a:ext cx="11149070" cy="5837838"/>
        </p:xfrm>
        <a:graphic>
          <a:graphicData uri="http://schemas.openxmlformats.org/drawingml/2006/table">
            <a:tbl>
              <a:tblPr firstRow="1" firstCol="1" bandRow="1"/>
              <a:tblGrid>
                <a:gridCol w="786295"/>
                <a:gridCol w="10362775"/>
              </a:tblGrid>
              <a:tr h="13110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Повторила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 слова,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научилась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выполнять морфемный разбор, но остался вопрос по теме урока.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Повторила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 слова,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научилась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выполнять морфемный разбор, но не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уверена,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самостоятельно смогу подобрать слова по предложенной  схеме. Скажу себе: « Я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работала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хорошо!»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65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!!!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Повторила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 слова,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научилась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выполнять морфемный разбор,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уверена,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что самостоятельно смогу подобрать слова по предложенной  схеме и могу объяснить тему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подруге,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скажу себе: «Молодец!»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338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268" y="688344"/>
            <a:ext cx="1172194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Кто повторил состав слова, научился выполнять морфемный разбор, но у вас остался вопрос по теме урока, выполните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486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Спишите слова, выделите в них основу и окончание (если есть). Укажите грамматические значения этих слов.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Телефакс, страница, пересылать, это, бесперебойно, на замечательный, аппарат, нужный, который, любой, расстояние.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Кто повторил состав слова, научился выполнять морфемный разбор, но не уверен, что самостоятельно сможет подобрать слова по предложенной  схеме, выполните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488.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Составьте пары слов-антонимов, заменяя в данных словах приставку. Запишите эти слова в составе словосочетаний. Приставки выделите. Докажите, что приставка – значимая часть слова.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Образец: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ехать из гаража –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ехать в гараж.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Прилетать, разбирать, закрывать, вдох, уезжать, принести, надводный, подземный, выход, соединить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69985" y="165124"/>
            <a:ext cx="3134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домашнее задание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726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158" y="658490"/>
            <a:ext cx="922111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Кто повторил состав слова, научился выполнять морфемный разбор, уверен, что самостоятельно сможет подобрать слова по предложенной  схеме и сможет объяснить тему товарищу,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выполните упражнение 489.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Верно ли выделены морфемы в данных словах? Исправьте ошибки, запишите правильный вариант.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выигрышный                     задачник                          упражнение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Б. Являются ли однокоренными данные слова?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Водяной, кукловод, водный, проводник, паводок, проводы, подводник, водолаз, водитель, водопой, водопровод, хоровод, заводной, громоотвод.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6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185" y="-178775"/>
            <a:ext cx="117843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пражнение 479: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1)Т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рпение и тру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всё перетрут. 2) Всё хорошо, что хорошо кончае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тся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3) Чу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 кошка, чьё мясо много с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ъ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ела. 4) Любиш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ь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катат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ься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люби и сано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чк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возить. 5)Делу – время, потех</a:t>
            </a:r>
            <a:r>
              <a:rPr lang="ru-RU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час.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480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фразеологизмы означают: сошёл с ума, обманывать, упрекать, говорить ерунду. Данные фразеологизмы нужны для того, чтобы придать речи эмоциональность.</a:t>
            </a:r>
            <a:endParaRPr lang="ru-RU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3474" y="159140"/>
            <a:ext cx="528850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КОЛОСОК, </a:t>
            </a:r>
          </a:p>
          <a:p>
            <a:endParaRPr lang="ru-RU" sz="6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6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ПЕРЕУЛОК,</a:t>
            </a:r>
          </a:p>
          <a:p>
            <a:endParaRPr lang="ru-RU" sz="60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6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ПЕРЕЛЕТЕТЬ,</a:t>
            </a:r>
          </a:p>
          <a:p>
            <a:r>
              <a:rPr lang="ru-RU" sz="6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ru-RU" sz="6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ПРОГУЛКА</a:t>
            </a:r>
            <a:endParaRPr lang="ru-RU" sz="6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7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55313"/>
              </p:ext>
            </p:extLst>
          </p:nvPr>
        </p:nvGraphicFramePr>
        <p:xfrm>
          <a:off x="462960" y="598713"/>
          <a:ext cx="6307949" cy="3864434"/>
        </p:xfrm>
        <a:graphic>
          <a:graphicData uri="http://schemas.openxmlformats.org/drawingml/2006/table">
            <a:tbl>
              <a:tblPr firstRow="1" firstCol="1" bandRow="1"/>
              <a:tblGrid>
                <a:gridCol w="447261">
                  <a:extLst>
                    <a:ext uri="{9D8B030D-6E8A-4147-A177-3AD203B41FA5}">
                      <a16:colId xmlns="" xmlns:a16="http://schemas.microsoft.com/office/drawing/2014/main" val="2364763570"/>
                    </a:ext>
                  </a:extLst>
                </a:gridCol>
                <a:gridCol w="466878">
                  <a:extLst>
                    <a:ext uri="{9D8B030D-6E8A-4147-A177-3AD203B41FA5}">
                      <a16:colId xmlns="" xmlns:a16="http://schemas.microsoft.com/office/drawing/2014/main" val="780349264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452872614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4046584696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1482104962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3561084983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2348973774"/>
                    </a:ext>
                  </a:extLst>
                </a:gridCol>
                <a:gridCol w="460600">
                  <a:extLst>
                    <a:ext uri="{9D8B030D-6E8A-4147-A177-3AD203B41FA5}">
                      <a16:colId xmlns="" xmlns:a16="http://schemas.microsoft.com/office/drawing/2014/main" val="2736306300"/>
                    </a:ext>
                  </a:extLst>
                </a:gridCol>
                <a:gridCol w="460600">
                  <a:extLst>
                    <a:ext uri="{9D8B030D-6E8A-4147-A177-3AD203B41FA5}">
                      <a16:colId xmlns="" xmlns:a16="http://schemas.microsoft.com/office/drawing/2014/main" val="531350175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194385697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1525181225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1990794028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715227758"/>
                    </a:ext>
                  </a:extLst>
                </a:gridCol>
                <a:gridCol w="447261">
                  <a:extLst>
                    <a:ext uri="{9D8B030D-6E8A-4147-A177-3AD203B41FA5}">
                      <a16:colId xmlns="" xmlns:a16="http://schemas.microsoft.com/office/drawing/2014/main" val="4263356707"/>
                    </a:ext>
                  </a:extLst>
                </a:gridCol>
              </a:tblGrid>
              <a:tr h="552062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6112491"/>
                  </a:ext>
                </a:extLst>
              </a:tr>
              <a:tr h="55206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8930122"/>
                  </a:ext>
                </a:extLst>
              </a:tr>
              <a:tr h="552062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30118687"/>
                  </a:ext>
                </a:extLst>
              </a:tr>
              <a:tr h="55206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4738214"/>
                  </a:ext>
                </a:extLst>
              </a:tr>
              <a:tr h="55206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3757468"/>
                  </a:ext>
                </a:extLst>
              </a:tr>
              <a:tr h="552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7660007"/>
                  </a:ext>
                </a:extLst>
              </a:tr>
              <a:tr h="552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932505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12430" y="598713"/>
            <a:ext cx="5181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ru-RU" sz="2400" dirty="0"/>
              <a:t>Значимая часть слова, которая находится перед корнем и служит для образования новых слов.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ru-RU" sz="2400" dirty="0" smtClean="0"/>
              <a:t>Значимая </a:t>
            </a:r>
            <a:r>
              <a:rPr lang="ru-RU" sz="2400" dirty="0"/>
              <a:t>часть слова, которая находится после корня и обычно служит для образования новых слов.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ru-RU" sz="2400" dirty="0"/>
              <a:t>Главная значимая часть слова, в которой заключается общее лексическое значение всех однокоренных слов.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ru-RU" sz="2400" dirty="0"/>
              <a:t>Разбор слова по составу – это … разбор.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ru-RU" sz="2400" dirty="0"/>
              <a:t>Часть изменяемого слова без окончания.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2960" y="4833258"/>
            <a:ext cx="5709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Как называется раздел науки, изучающий строение слова?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Значимая часть слова, которая образует формы слова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02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532" y="1364412"/>
            <a:ext cx="9920927" cy="421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789542" y="99790"/>
            <a:ext cx="6096000" cy="39039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морфемного разбора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 часть речи.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Найди окончание.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Подчеркни основу.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Обозначь корень.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Выдели суффикс.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Выдели приставку.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2" name="Схема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885" b="-58322"/>
          <a:stretch>
            <a:fillRect/>
          </a:stretch>
        </p:blipFill>
        <p:spPr bwMode="auto">
          <a:xfrm>
            <a:off x="198304" y="3635567"/>
            <a:ext cx="11843132" cy="28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4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1273" y="1432327"/>
            <a:ext cx="9203738" cy="99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Степях, косогорах, опушках, борах.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0009" y="688421"/>
            <a:ext cx="46640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Эталон упражнения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487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529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9688" y="873087"/>
            <a:ext cx="6872331" cy="75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Степях, косогорах, опушках, борах.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0009" y="688421"/>
            <a:ext cx="2701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Эталон упражнения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487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530404"/>
              </p:ext>
            </p:extLst>
          </p:nvPr>
        </p:nvGraphicFramePr>
        <p:xfrm>
          <a:off x="1691116" y="2116308"/>
          <a:ext cx="831220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5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565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-рос-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растёт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зарослей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растение, растению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24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http://festival.1september.ru/articles/102055/img2.gif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03" y="1220154"/>
            <a:ext cx="10569310" cy="54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1563" y="2710150"/>
            <a:ext cx="113583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Распределите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по столбикам в соответствии со схемами.</a:t>
            </a:r>
            <a:endParaRPr lang="ru-RU" sz="3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Цветочки, уверяет, солнцем, познает, сохраняют, пересказ, растение, полях, волосками, трава, переходит, напоминает.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72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635</Words>
  <Application>Microsoft Office PowerPoint</Application>
  <PresentationFormat>Произвольный</PresentationFormat>
  <Paragraphs>144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User-301</dc:creator>
  <cp:lastModifiedBy>АБАК</cp:lastModifiedBy>
  <cp:revision>14</cp:revision>
  <dcterms:created xsi:type="dcterms:W3CDTF">2021-01-25T06:10:28Z</dcterms:created>
  <dcterms:modified xsi:type="dcterms:W3CDTF">2021-01-28T04:45:10Z</dcterms:modified>
</cp:coreProperties>
</file>