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8" r:id="rId2"/>
    <p:sldId id="312" r:id="rId3"/>
    <p:sldId id="313" r:id="rId4"/>
    <p:sldId id="314" r:id="rId5"/>
    <p:sldId id="278" r:id="rId6"/>
    <p:sldId id="319" r:id="rId7"/>
    <p:sldId id="281" r:id="rId8"/>
    <p:sldId id="286" r:id="rId9"/>
    <p:sldId id="259" r:id="rId10"/>
    <p:sldId id="272" r:id="rId11"/>
    <p:sldId id="295" r:id="rId12"/>
    <p:sldId id="298" r:id="rId13"/>
    <p:sldId id="297" r:id="rId14"/>
    <p:sldId id="316" r:id="rId15"/>
    <p:sldId id="311" r:id="rId16"/>
    <p:sldId id="320" r:id="rId17"/>
    <p:sldId id="308" r:id="rId18"/>
    <p:sldId id="309" r:id="rId19"/>
    <p:sldId id="317" r:id="rId20"/>
    <p:sldId id="270" r:id="rId21"/>
    <p:sldId id="307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D200"/>
    <a:srgbClr val="00B800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85337" autoAdjust="0"/>
  </p:normalViewPr>
  <p:slideViewPr>
    <p:cSldViewPr>
      <p:cViewPr>
        <p:scale>
          <a:sx n="75" d="100"/>
          <a:sy n="75" d="100"/>
        </p:scale>
        <p:origin x="-63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B48D7-BA92-4633-9A58-7C10B36317D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E9CFD-7F02-4072-B433-CFE8BB277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12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A0FC-DEF3-45B0-B848-A2C340AABC6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58-8C7E-45A4-B8E7-9D1BA0EE1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28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A0FC-DEF3-45B0-B848-A2C340AABC6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58-8C7E-45A4-B8E7-9D1BA0EE1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03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A0FC-DEF3-45B0-B848-A2C340AABC6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58-8C7E-45A4-B8E7-9D1BA0EE1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81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A0FC-DEF3-45B0-B848-A2C340AABC6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58-8C7E-45A4-B8E7-9D1BA0EE1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71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A0FC-DEF3-45B0-B848-A2C340AABC6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58-8C7E-45A4-B8E7-9D1BA0EE1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78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A0FC-DEF3-45B0-B848-A2C340AABC6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58-8C7E-45A4-B8E7-9D1BA0EE1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77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A0FC-DEF3-45B0-B848-A2C340AABC6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58-8C7E-45A4-B8E7-9D1BA0EE1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55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A0FC-DEF3-45B0-B848-A2C340AABC6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58-8C7E-45A4-B8E7-9D1BA0EE1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11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A0FC-DEF3-45B0-B848-A2C340AABC6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58-8C7E-45A4-B8E7-9D1BA0EE1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35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A0FC-DEF3-45B0-B848-A2C340AABC6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58-8C7E-45A4-B8E7-9D1BA0EE1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880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A0FC-DEF3-45B0-B848-A2C340AABC6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58-8C7E-45A4-B8E7-9D1BA0EE1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31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3A0FC-DEF3-45B0-B848-A2C340AABC6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DA58-8C7E-45A4-B8E7-9D1BA0EE1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81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357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Монитор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экранында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сур</a:t>
            </a:r>
            <a:r>
              <a:rPr lang="tt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әт барлыкка килү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im3-tub-ru.yandex.net/i?id=3c135ef2d2df4804505f29a5e72812fb&amp;n=33&amp;h=190&amp;w=2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14554"/>
            <a:ext cx="5643602" cy="3429025"/>
          </a:xfrm>
          <a:prstGeom prst="rect">
            <a:avLst/>
          </a:prstGeom>
          <a:noFill/>
        </p:spPr>
      </p:pic>
      <p:pic>
        <p:nvPicPr>
          <p:cNvPr id="18438" name="Picture 6" descr="http://vasilektanja.narod.ru/rast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00372"/>
            <a:ext cx="4819966" cy="13573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43240" y="5715016"/>
            <a:ext cx="560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t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Арча районы Шушмабаш урта мәктәбенең информатика укытучысы </a:t>
            </a:r>
            <a:r>
              <a:rPr lang="tt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Самигуллин Ф.Ф.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/>
          </p:cNvSpPr>
          <p:nvPr/>
        </p:nvSpPr>
        <p:spPr bwMode="auto">
          <a:xfrm>
            <a:off x="642910" y="188913"/>
            <a:ext cx="782848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Мониторның пространстволы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үлчәме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45034" y="1196752"/>
            <a:ext cx="8208912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Мониторның пространстволы үлчәме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- монитор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экранындагы сурәтне барлыкка китерүче пиксельләр саны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Заманча мониторда график челтәрнең төрле үлчәмнәре кулланыла: 640х480; 1024х768; 1280х1024 һ.б.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Бу саннар нәрсәне аңлата икән? Мәсәлән, 1280х1024  график челтәр үлчәмендә 1024 юлда 1280 пиксель (нокта) бар дигән сүз.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300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300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D:\Моя\Информатика\Информатика 7 класс Босова\Инф7 Урок16 Изображение на экране монитора\Pix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714752"/>
            <a:ext cx="4786346" cy="28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516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1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91634645"/>
              </p:ext>
            </p:extLst>
          </p:nvPr>
        </p:nvGraphicFramePr>
        <p:xfrm>
          <a:off x="386429" y="6057292"/>
          <a:ext cx="2152088" cy="648072"/>
        </p:xfrm>
        <a:graphic>
          <a:graphicData uri="http://schemas.openxmlformats.org/presentationml/2006/ole">
            <p:oleObj spid="_x0000_s48135" name="Объект упаковщика для оболочки" showAsIcon="1" r:id="rId3" imgW="1676400" imgH="504825" progId="Package">
              <p:embed/>
            </p:oleObj>
          </a:graphicData>
        </a:graphic>
      </p:graphicFrame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67544" y="332656"/>
            <a:ext cx="8353053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t-RU" sz="2400" dirty="0" smtClean="0"/>
              <a:t>   </a:t>
            </a:r>
          </a:p>
          <a:p>
            <a:pPr algn="just"/>
            <a:r>
              <a:rPr lang="tt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Кеше </a:t>
            </a:r>
            <a:r>
              <a:rPr lang="tt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күзе күп төрле төсләрне төп 3 </a:t>
            </a:r>
            <a:r>
              <a:rPr lang="tt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төс - </a:t>
            </a:r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кызыл</a:t>
            </a:r>
            <a:r>
              <a:rPr lang="tt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tt-RU" sz="2800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яшел,</a:t>
            </a:r>
            <a:r>
              <a:rPr lang="tt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tt-RU" sz="28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зәңгәр</a:t>
            </a:r>
            <a:r>
              <a:rPr lang="tt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төсләр аша кабул итә. Информатикада бу төсләр </a:t>
            </a:r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</a:t>
            </a:r>
            <a:r>
              <a:rPr lang="tt-RU" sz="2800" dirty="0" smtClean="0">
                <a:solidFill>
                  <a:srgbClr val="00B8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</a:t>
            </a:r>
            <a:r>
              <a:rPr lang="tt-RU" sz="28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r>
              <a:rPr lang="tt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</a:t>
            </a:r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ред,</a:t>
            </a:r>
            <a:r>
              <a:rPr lang="tt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tt-RU" sz="2800" dirty="0" smtClean="0">
                <a:solidFill>
                  <a:srgbClr val="00D2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грейн,</a:t>
            </a:r>
            <a:r>
              <a:rPr lang="tt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tt-RU" sz="28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блю</a:t>
            </a:r>
            <a:r>
              <a:rPr lang="tt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 моделе </a:t>
            </a:r>
            <a:r>
              <a:rPr lang="tt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белән билгеләнә</a:t>
            </a:r>
            <a:r>
              <a:rPr lang="tt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endParaRPr lang="tt-RU" sz="2400" dirty="0" smtClean="0"/>
          </a:p>
          <a:p>
            <a:endParaRPr lang="ru-RU" sz="2400" dirty="0"/>
          </a:p>
        </p:txBody>
      </p:sp>
      <p:pic>
        <p:nvPicPr>
          <p:cNvPr id="1027" name="Picture 3" descr="D:\Моя\Информатика\Информатика 9 класс\Угринович 9кл\Цветовая_модель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428868"/>
            <a:ext cx="4500594" cy="40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1 1"/>
          <p:cNvSpPr/>
          <p:nvPr/>
        </p:nvSpPr>
        <p:spPr>
          <a:xfrm flipH="1">
            <a:off x="428596" y="3000372"/>
            <a:ext cx="1440160" cy="288032"/>
          </a:xfrm>
          <a:prstGeom prst="borderCallout1">
            <a:avLst>
              <a:gd name="adj1" fmla="val 18750"/>
              <a:gd name="adj2" fmla="val -8333"/>
              <a:gd name="adj3" fmla="val 174859"/>
              <a:gd name="adj4" fmla="val -10409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Кызыл</a:t>
            </a:r>
            <a:endParaRPr lang="ru-RU" b="1" dirty="0"/>
          </a:p>
        </p:txBody>
      </p:sp>
      <p:sp>
        <p:nvSpPr>
          <p:cNvPr id="13" name="Выноска 1 12"/>
          <p:cNvSpPr/>
          <p:nvPr/>
        </p:nvSpPr>
        <p:spPr>
          <a:xfrm>
            <a:off x="7572396" y="3214686"/>
            <a:ext cx="1296144" cy="288032"/>
          </a:xfrm>
          <a:prstGeom prst="borderCallout1">
            <a:avLst>
              <a:gd name="adj1" fmla="val 18750"/>
              <a:gd name="adj2" fmla="val -8333"/>
              <a:gd name="adj3" fmla="val 174859"/>
              <a:gd name="adj4" fmla="val -10409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Зәңгәр</a:t>
            </a:r>
            <a:endParaRPr lang="ru-RU" b="1" dirty="0"/>
          </a:p>
        </p:txBody>
      </p:sp>
      <p:sp>
        <p:nvSpPr>
          <p:cNvPr id="14" name="Выноска 1 13"/>
          <p:cNvSpPr/>
          <p:nvPr/>
        </p:nvSpPr>
        <p:spPr>
          <a:xfrm flipH="1">
            <a:off x="428596" y="5000636"/>
            <a:ext cx="1571636" cy="285752"/>
          </a:xfrm>
          <a:prstGeom prst="borderCallout1">
            <a:avLst>
              <a:gd name="adj1" fmla="val 68003"/>
              <a:gd name="adj2" fmla="val -5071"/>
              <a:gd name="adj3" fmla="val 26525"/>
              <a:gd name="adj4" fmla="val -14079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Яшел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5895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cf.ppt-online.org/files/slide/n/NtDbeKx5EdXlkZF7Q8MGUwp2P6WOnV10JfhrYc/slide-21.jpg"/>
          <p:cNvPicPr>
            <a:picLocks noChangeAspect="1" noChangeArrowheads="1"/>
          </p:cNvPicPr>
          <p:nvPr/>
        </p:nvPicPr>
        <p:blipFill>
          <a:blip r:embed="rId2" cstate="print"/>
          <a:srcRect t="18070" b="22990"/>
          <a:stretch>
            <a:fillRect/>
          </a:stretch>
        </p:blipFill>
        <p:spPr bwMode="auto">
          <a:xfrm>
            <a:off x="179512" y="1628800"/>
            <a:ext cx="8818512" cy="468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484784"/>
            <a:ext cx="32403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>
                <a:solidFill>
                  <a:srgbClr val="00B050"/>
                </a:solidFill>
              </a:rPr>
              <a:t>G</a:t>
            </a:r>
            <a:r>
              <a:rPr lang="en-US" sz="3200" b="1" dirty="0" smtClean="0">
                <a:solidFill>
                  <a:srgbClr val="0070C0"/>
                </a:solidFill>
              </a:rPr>
              <a:t>B</a:t>
            </a:r>
            <a:r>
              <a:rPr lang="tt-RU" sz="3200" b="1" dirty="0" smtClean="0">
                <a:solidFill>
                  <a:srgbClr val="0070C0"/>
                </a:solidFill>
              </a:rPr>
              <a:t>  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-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068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Төсне компьютерда</a:t>
            </a:r>
            <a:r>
              <a:rPr lang="ru-RU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күрсәтү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2"/>
          <p:cNvSpPr>
            <a:spLocks/>
          </p:cNvSpPr>
          <p:nvPr/>
        </p:nvSpPr>
        <p:spPr bwMode="auto">
          <a:xfrm>
            <a:off x="539552" y="188913"/>
            <a:ext cx="814724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4821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91634645"/>
              </p:ext>
            </p:extLst>
          </p:nvPr>
        </p:nvGraphicFramePr>
        <p:xfrm>
          <a:off x="386429" y="6057292"/>
          <a:ext cx="2152088" cy="648072"/>
        </p:xfrm>
        <a:graphic>
          <a:graphicData uri="http://schemas.openxmlformats.org/presentationml/2006/ole">
            <p:oleObj spid="_x0000_s50183" name="Объект упаковщика для оболочки" showAsIcon="1" r:id="rId3" imgW="1676400" imgH="504825" progId="Package">
              <p:embed/>
            </p:oleObj>
          </a:graphicData>
        </a:graphic>
      </p:graphicFrame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95536" y="965842"/>
            <a:ext cx="84250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tt-RU" sz="2400" dirty="0" smtClean="0"/>
              <a:t>Кызыл, яшел </a:t>
            </a:r>
            <a:r>
              <a:rPr lang="tt-RU" sz="2400" dirty="0" smtClean="0"/>
              <a:t>һәм </a:t>
            </a:r>
            <a:r>
              <a:rPr lang="tt-RU" sz="2400" dirty="0" smtClean="0"/>
              <a:t>зәңгәр төсләр </a:t>
            </a:r>
            <a:r>
              <a:rPr lang="tt-RU" sz="2400" dirty="0" smtClean="0"/>
              <a:t>кушылмасыннан экранда төсләр палитрасы барлыкка </a:t>
            </a:r>
            <a:r>
              <a:rPr lang="tt-RU" sz="2400" dirty="0" smtClean="0"/>
              <a:t>килә: </a:t>
            </a:r>
          </a:p>
          <a:p>
            <a:pPr algn="just" eaLnBrk="1" hangingPunct="1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(Red)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кызыл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B800"/>
                </a:solidFill>
                <a:latin typeface="Arial" pitchFamily="34" charset="0"/>
                <a:cs typeface="Arial" pitchFamily="34" charset="0"/>
              </a:rPr>
              <a:t>G (Green) </a:t>
            </a:r>
            <a:r>
              <a:rPr lang="ru-RU" sz="2400" dirty="0" err="1" smtClean="0">
                <a:solidFill>
                  <a:srgbClr val="00B800"/>
                </a:solidFill>
                <a:latin typeface="Arial" pitchFamily="34" charset="0"/>
                <a:cs typeface="Arial" pitchFamily="34" charset="0"/>
              </a:rPr>
              <a:t>яшел</a:t>
            </a:r>
            <a:r>
              <a:rPr lang="ru-RU" sz="2400" dirty="0" smtClean="0">
                <a:solidFill>
                  <a:srgbClr val="00B8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 (Blue) </a:t>
            </a:r>
            <a:r>
              <a:rPr lang="ru-RU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зәңгәр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Моя\Информатика\Информатика 9 класс\Угринович 9кл\Цветовая_модель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9692" y="3020136"/>
            <a:ext cx="2950460" cy="29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1 1"/>
          <p:cNvSpPr/>
          <p:nvPr/>
        </p:nvSpPr>
        <p:spPr>
          <a:xfrm flipH="1">
            <a:off x="611560" y="3212976"/>
            <a:ext cx="1440160" cy="288032"/>
          </a:xfrm>
          <a:prstGeom prst="borderCallout1">
            <a:avLst>
              <a:gd name="adj1" fmla="val 18750"/>
              <a:gd name="adj2" fmla="val -8333"/>
              <a:gd name="adj3" fmla="val 174859"/>
              <a:gd name="adj4" fmla="val -10409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Кызыл</a:t>
            </a:r>
            <a:endParaRPr lang="ru-RU" b="1" dirty="0"/>
          </a:p>
        </p:txBody>
      </p:sp>
      <p:sp>
        <p:nvSpPr>
          <p:cNvPr id="13" name="Выноска 1 12"/>
          <p:cNvSpPr/>
          <p:nvPr/>
        </p:nvSpPr>
        <p:spPr>
          <a:xfrm>
            <a:off x="6660232" y="3235559"/>
            <a:ext cx="1296144" cy="288032"/>
          </a:xfrm>
          <a:prstGeom prst="borderCallout1">
            <a:avLst>
              <a:gd name="adj1" fmla="val 18750"/>
              <a:gd name="adj2" fmla="val -8333"/>
              <a:gd name="adj3" fmla="val 174859"/>
              <a:gd name="adj4" fmla="val -10409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Зәңгәр</a:t>
            </a:r>
            <a:endParaRPr lang="ru-RU" b="1" dirty="0"/>
          </a:p>
        </p:txBody>
      </p:sp>
      <p:sp>
        <p:nvSpPr>
          <p:cNvPr id="14" name="Выноска 1 13"/>
          <p:cNvSpPr/>
          <p:nvPr/>
        </p:nvSpPr>
        <p:spPr>
          <a:xfrm flipH="1">
            <a:off x="611560" y="5445224"/>
            <a:ext cx="1440160" cy="288032"/>
          </a:xfrm>
          <a:prstGeom prst="borderCallout1">
            <a:avLst>
              <a:gd name="adj1" fmla="val 18750"/>
              <a:gd name="adj2" fmla="val -8333"/>
              <a:gd name="adj3" fmla="val -93474"/>
              <a:gd name="adj4" fmla="val -1343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Яшел</a:t>
            </a:r>
            <a:endParaRPr lang="ru-RU" b="1" dirty="0"/>
          </a:p>
        </p:txBody>
      </p:sp>
      <p:sp>
        <p:nvSpPr>
          <p:cNvPr id="15" name="Выноска 1 14"/>
          <p:cNvSpPr/>
          <p:nvPr/>
        </p:nvSpPr>
        <p:spPr>
          <a:xfrm flipH="1">
            <a:off x="611560" y="4356768"/>
            <a:ext cx="1440160" cy="288032"/>
          </a:xfrm>
          <a:prstGeom prst="borderCallout1">
            <a:avLst>
              <a:gd name="adj1" fmla="val 18750"/>
              <a:gd name="adj2" fmla="val -8333"/>
              <a:gd name="adj3" fmla="val 65258"/>
              <a:gd name="adj4" fmla="val -1343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Сары </a:t>
            </a:r>
            <a:endParaRPr lang="ru-RU" b="1" dirty="0"/>
          </a:p>
        </p:txBody>
      </p:sp>
      <p:sp>
        <p:nvSpPr>
          <p:cNvPr id="16" name="Выноска 1 15"/>
          <p:cNvSpPr/>
          <p:nvPr/>
        </p:nvSpPr>
        <p:spPr>
          <a:xfrm flipH="1">
            <a:off x="2627784" y="2620203"/>
            <a:ext cx="1440160" cy="288032"/>
          </a:xfrm>
          <a:prstGeom prst="borderCallout1">
            <a:avLst>
              <a:gd name="adj1" fmla="val 18750"/>
              <a:gd name="adj2" fmla="val -8333"/>
              <a:gd name="adj3" fmla="val 473427"/>
              <a:gd name="adj4" fmla="val -239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Ал</a:t>
            </a:r>
            <a:endParaRPr lang="ru-RU" b="1" dirty="0"/>
          </a:p>
        </p:txBody>
      </p:sp>
      <p:sp>
        <p:nvSpPr>
          <p:cNvPr id="17" name="Выноска 1 16"/>
          <p:cNvSpPr/>
          <p:nvPr/>
        </p:nvSpPr>
        <p:spPr>
          <a:xfrm>
            <a:off x="6676798" y="4273692"/>
            <a:ext cx="1296144" cy="288032"/>
          </a:xfrm>
          <a:prstGeom prst="borderCallout1">
            <a:avLst>
              <a:gd name="adj1" fmla="val 18750"/>
              <a:gd name="adj2" fmla="val -8333"/>
              <a:gd name="adj3" fmla="val 95493"/>
              <a:gd name="adj4" fmla="val -1418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Зәңгәрсу</a:t>
            </a:r>
            <a:endParaRPr lang="ru-RU" b="1" dirty="0"/>
          </a:p>
        </p:txBody>
      </p:sp>
      <p:sp>
        <p:nvSpPr>
          <p:cNvPr id="19" name="Выноска 1 18"/>
          <p:cNvSpPr/>
          <p:nvPr/>
        </p:nvSpPr>
        <p:spPr>
          <a:xfrm>
            <a:off x="3707904" y="6237312"/>
            <a:ext cx="5112693" cy="326774"/>
          </a:xfrm>
          <a:prstGeom prst="borderCallout1">
            <a:avLst>
              <a:gd name="adj1" fmla="val 22529"/>
              <a:gd name="adj2" fmla="val -4288"/>
              <a:gd name="adj3" fmla="val -176620"/>
              <a:gd name="adj4" fmla="val -9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Кара </a:t>
            </a:r>
            <a:r>
              <a:rPr lang="ru-RU" b="1" dirty="0"/>
              <a:t>– </a:t>
            </a:r>
            <a:r>
              <a:rPr lang="ru-RU" b="1" dirty="0" smtClean="0"/>
              <a:t>  </a:t>
            </a:r>
            <a:r>
              <a:rPr lang="ru-RU" b="1" dirty="0" err="1" smtClean="0"/>
              <a:t>өч </a:t>
            </a:r>
            <a:r>
              <a:rPr lang="ru-RU" b="1" dirty="0" smtClean="0"/>
              <a:t>база </a:t>
            </a:r>
            <a:r>
              <a:rPr lang="ru-RU" b="1" dirty="0" err="1" smtClean="0"/>
              <a:t>төс булмаганда</a:t>
            </a:r>
            <a:r>
              <a:rPr lang="ru-RU" b="1" dirty="0" smtClean="0"/>
              <a:t> </a:t>
            </a:r>
            <a:r>
              <a:rPr lang="ru-RU" b="1" dirty="0" err="1" smtClean="0"/>
              <a:t>барлыкка</a:t>
            </a:r>
            <a:r>
              <a:rPr lang="ru-RU" b="1" dirty="0" smtClean="0"/>
              <a:t> </a:t>
            </a:r>
            <a:r>
              <a:rPr lang="ru-RU" b="1" dirty="0" err="1" smtClean="0"/>
              <a:t>килә</a:t>
            </a:r>
            <a:endParaRPr lang="ru-RU" b="1" dirty="0"/>
          </a:p>
        </p:txBody>
      </p:sp>
      <p:sp>
        <p:nvSpPr>
          <p:cNvPr id="20" name="Выноска 1 19"/>
          <p:cNvSpPr/>
          <p:nvPr/>
        </p:nvSpPr>
        <p:spPr>
          <a:xfrm>
            <a:off x="6676798" y="5085184"/>
            <a:ext cx="1855642" cy="896248"/>
          </a:xfrm>
          <a:prstGeom prst="borderCallout1">
            <a:avLst>
              <a:gd name="adj1" fmla="val 18750"/>
              <a:gd name="adj2" fmla="val -8333"/>
              <a:gd name="adj3" fmla="val -64765"/>
              <a:gd name="adj4" fmla="val -1219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Ак</a:t>
            </a:r>
            <a:r>
              <a:rPr lang="ru-RU" b="1" dirty="0" smtClean="0"/>
              <a:t> –  </a:t>
            </a:r>
            <a:r>
              <a:rPr lang="ru-RU" b="1" dirty="0" err="1" smtClean="0"/>
              <a:t>өч  </a:t>
            </a:r>
            <a:r>
              <a:rPr lang="ru-RU" b="1" dirty="0" smtClean="0"/>
              <a:t>база  </a:t>
            </a:r>
            <a:r>
              <a:rPr lang="ru-RU" b="1" dirty="0" err="1" smtClean="0"/>
              <a:t>төс кушылмасы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5895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4824" grpId="0" build="p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wonderfulnature.ru/photo/rainbow/newtons-rainb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28596" y="1357296"/>
          <a:ext cx="8286808" cy="5143541"/>
        </p:xfrm>
        <a:graphic>
          <a:graphicData uri="http://schemas.openxmlformats.org/drawingml/2006/table">
            <a:tbl>
              <a:tblPr/>
              <a:tblGrid>
                <a:gridCol w="186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5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5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21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438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Төп төсләрнең интенсивлыгы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8" marR="61638" marT="0" marB="0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r>
                        <a:rPr lang="tt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ө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8" marR="61638" marT="0" marB="0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кызыл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яшел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зәңгәр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39552" y="476672"/>
            <a:ext cx="8604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тәҗрибәсе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28596" y="1357296"/>
          <a:ext cx="8286808" cy="5143541"/>
        </p:xfrm>
        <a:graphic>
          <a:graphicData uri="http://schemas.openxmlformats.org/drawingml/2006/table">
            <a:tbl>
              <a:tblPr/>
              <a:tblGrid>
                <a:gridCol w="186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5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5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21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438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Төп төсләрнең интенсивлыгы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8" marR="61638" marT="0" marB="0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r>
                        <a:rPr lang="tt-RU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ө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8" marR="61638" marT="0" marB="0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кызыл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яшел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зәңгәр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черный</a:t>
                      </a: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7030A0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255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chemeClr val="tx1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1638" marR="61638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39552" y="476672"/>
            <a:ext cx="8604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тәҗрибәсе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Учитель года 2014\Конкурс Урок\ПР Цветопередача\2_2 распечатать.png"/>
          <p:cNvPicPr/>
          <p:nvPr/>
        </p:nvPicPr>
        <p:blipFill>
          <a:blip r:embed="rId2" cstate="print"/>
          <a:srcRect b="3244"/>
          <a:stretch>
            <a:fillRect/>
          </a:stretch>
        </p:blipFill>
        <p:spPr bwMode="auto">
          <a:xfrm>
            <a:off x="357158" y="357166"/>
            <a:ext cx="842968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594183-C919-4AF2-BBC7-6ECDC99901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226" t="30800" r="37399" b="16001"/>
          <a:stretch/>
        </p:blipFill>
        <p:spPr>
          <a:xfrm>
            <a:off x="285721" y="214290"/>
            <a:ext cx="8572560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285728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N=2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285728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палитрада төсләр саны</a:t>
            </a:r>
            <a:endParaRPr lang="tt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төс тирәнлеге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214422"/>
          <a:ext cx="8572560" cy="5429288"/>
        </p:xfrm>
        <a:graphic>
          <a:graphicData uri="http://schemas.openxmlformats.org/drawingml/2006/table">
            <a:tbl>
              <a:tblPr/>
              <a:tblGrid>
                <a:gridCol w="4357718"/>
                <a:gridCol w="4214842"/>
              </a:tblGrid>
              <a:tr h="67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Төс </a:t>
                      </a:r>
                      <a:r>
                        <a:rPr lang="tt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тирәнлеге ( </a:t>
                      </a: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tt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Палитрада төсләр </a:t>
                      </a:r>
                      <a:r>
                        <a:rPr lang="tt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саны (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8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рәсем ясарга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яратасыңмы?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Сөйлә әле бу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турыда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://www.niceimage.ru/download.php?file=201305/1280x800/niceimage.ru-338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0105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algn="just"/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1. Монитор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экранында сурәт аерым нокталардан -пиксельләрдән барлыкка килә.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. Һәр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пиксельнең төсе бар, ул  төп 3 база төс - </a:t>
            </a:r>
            <a:r>
              <a:rPr lang="tt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кызыл,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 smtClean="0">
                <a:solidFill>
                  <a:srgbClr val="00B800"/>
                </a:solidFill>
                <a:latin typeface="Times New Roman" pitchFamily="18" charset="0"/>
                <a:cs typeface="Times New Roman" pitchFamily="18" charset="0"/>
              </a:rPr>
              <a:t>яшел,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зәңгәр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төс комбина- цияләреннән (</a:t>
            </a:r>
            <a:r>
              <a:rPr lang="tt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t-RU" dirty="0" smtClean="0">
                <a:solidFill>
                  <a:srgbClr val="00D2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tt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төсле моделе) барлыкка килә.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115888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Нәтиҗә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26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30465" t="26667" r="52859" b="47692"/>
          <a:stretch>
            <a:fillRect/>
          </a:stretch>
        </p:blipFill>
        <p:spPr bwMode="auto">
          <a:xfrm>
            <a:off x="1285852" y="1285860"/>
            <a:ext cx="650085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620688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                             </a:t>
            </a:r>
            <a:r>
              <a:rPr lang="ru-RU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Үзбәя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57431"/>
            <a:ext cx="8229600" cy="22860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FontTx/>
              <a:buNone/>
            </a:pP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Paint</a:t>
            </a:r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 редакторында </a:t>
            </a:r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RGB моделен </a:t>
            </a:r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кулланып рәсем ясарга һәм пиксельләр санын табарга, 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укытучының электрон</a:t>
            </a:r>
            <a:r>
              <a:rPr lang="tt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почтасына</a:t>
            </a:r>
            <a:r>
              <a:rPr lang="tt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җибәрергә </a:t>
            </a:r>
            <a:r>
              <a:rPr lang="tt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3550" y="763588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Өй эше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3075" y="4941888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sz="4000" b="1" dirty="0" smtClean="0">
                <a:solidFill>
                  <a:srgbClr val="0000FF"/>
                </a:solidFill>
              </a:rPr>
              <a:t> 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39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Рәсем ничек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барлыкка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килә?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уйлана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Рәсем ясау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өчен кирәкле әсбаплар әзерләнә.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контурлары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ясала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Рәсем буяла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Рәсемгә төзәтмәләр кертелә, тышкы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контурлары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ясала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16388" name="Picture 4" descr="http://previews.123rf.com/images/print2d/print2d1104/print2d110400002/9224232-vector-image-tools-and-drawing-materials-art-tools-pai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643050"/>
            <a:ext cx="307183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357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Монитор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экранында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сур</a:t>
            </a:r>
            <a:r>
              <a:rPr lang="tt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әт барлыкка килү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im3-tub-ru.yandex.net/i?id=3c135ef2d2df4804505f29a5e72812fb&amp;n=33&amp;h=190&amp;w=2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5158199" cy="4000529"/>
          </a:xfrm>
          <a:prstGeom prst="rect">
            <a:avLst/>
          </a:prstGeom>
          <a:noFill/>
        </p:spPr>
      </p:pic>
      <p:pic>
        <p:nvPicPr>
          <p:cNvPr id="18438" name="Picture 6" descr="http://vasilektanja.narod.ru/rast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571745"/>
            <a:ext cx="481996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s://ds02.infourok.ru/uploads/ex/0dd7/0006c496-e455189a/2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5602" name="Picture 2" descr="https://pbs.twimg.com/media/DFQ7mo7W0AAzH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5976664" cy="4044210"/>
          </a:xfrm>
          <a:prstGeom prst="rect">
            <a:avLst/>
          </a:prstGeom>
          <a:noFill/>
        </p:spPr>
      </p:pic>
      <p:pic>
        <p:nvPicPr>
          <p:cNvPr id="25604" name="Picture 4" descr="http://jayo.ru/wp-content/uploads/2018/09/1d2cd70cd1007be6fbe91040af1fe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276872"/>
            <a:ext cx="6480720" cy="39856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Чулпан\Desktop\zmXEhcaRMaDQ7UmjxeU2ljkkBtsVQ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jili-bili.ru/files/products/95/big/152016907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728"/>
            <a:ext cx="7819895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amic.ru/images/gallery_11-2011/640.1_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920880" cy="5689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539552" y="928670"/>
            <a:ext cx="80646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Монитор экранында сурәт аерым нокталардан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t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пиксельләрдән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барлыкка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килә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Моя\Информатика\Информатика 7 класс Босова\Инф7 Урок16 Изображение на экране монитора\432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214554"/>
            <a:ext cx="3000396" cy="40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Моя\Информатика\Информатика 7 класс Босова\Инф7 Урок16 Изображение на экране монитора\dde8b455-1771-485d-a16b-25b3caf3f4ffimage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071678"/>
            <a:ext cx="4214842" cy="39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9659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385</Words>
  <Application>Microsoft Office PowerPoint</Application>
  <PresentationFormat>Экран (4:3)</PresentationFormat>
  <Paragraphs>115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Объект упаковщика для оболочки</vt:lpstr>
      <vt:lpstr>Тема:</vt:lpstr>
      <vt:lpstr>Син рәсем ясарга яратасыңмы?  Сөйлә әле бу турыда!</vt:lpstr>
      <vt:lpstr>Рәсем ничек барлыкка килә?</vt:lpstr>
      <vt:lpstr>Тема: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Valeriy</dc:creator>
  <cp:lastModifiedBy>Чулпан</cp:lastModifiedBy>
  <cp:revision>56</cp:revision>
  <dcterms:created xsi:type="dcterms:W3CDTF">2016-01-08T08:50:20Z</dcterms:created>
  <dcterms:modified xsi:type="dcterms:W3CDTF">2021-02-11T16:48:56Z</dcterms:modified>
</cp:coreProperties>
</file>