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9" r:id="rId4"/>
    <p:sldId id="260" r:id="rId5"/>
    <p:sldId id="261" r:id="rId6"/>
    <p:sldId id="263" r:id="rId7"/>
    <p:sldId id="264" r:id="rId8"/>
    <p:sldId id="265"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96" d="100"/>
          <a:sy n="96" d="100"/>
        </p:scale>
        <p:origin x="-402"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t-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F94CF-93FD-4866-9A41-248A7B75D0F6}" type="datetimeFigureOut">
              <a:rPr lang="tt-RU" smtClean="0"/>
              <a:t>01.06.2021</a:t>
            </a:fld>
            <a:endParaRPr lang="tt-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t-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t-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t-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AEFD2-6E75-42EB-B52A-5CB4C0D710C7}" type="slidenum">
              <a:rPr lang="tt-RU" smtClean="0"/>
              <a:t>‹#›</a:t>
            </a:fld>
            <a:endParaRPr lang="tt-RU"/>
          </a:p>
        </p:txBody>
      </p:sp>
    </p:spTree>
    <p:extLst>
      <p:ext uri="{BB962C8B-B14F-4D97-AF65-F5344CB8AC3E}">
        <p14:creationId xmlns:p14="http://schemas.microsoft.com/office/powerpoint/2010/main" val="244547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tt-RU" dirty="0"/>
          </a:p>
        </p:txBody>
      </p:sp>
      <p:sp>
        <p:nvSpPr>
          <p:cNvPr id="4" name="Номер слайда 3"/>
          <p:cNvSpPr>
            <a:spLocks noGrp="1"/>
          </p:cNvSpPr>
          <p:nvPr>
            <p:ph type="sldNum" sz="quarter" idx="10"/>
          </p:nvPr>
        </p:nvSpPr>
        <p:spPr/>
        <p:txBody>
          <a:bodyPr/>
          <a:lstStyle/>
          <a:p>
            <a:fld id="{F51AEFD2-6E75-42EB-B52A-5CB4C0D710C7}" type="slidenum">
              <a:rPr lang="tt-RU" smtClean="0"/>
              <a:t>2</a:t>
            </a:fld>
            <a:endParaRPr lang="tt-RU"/>
          </a:p>
        </p:txBody>
      </p:sp>
    </p:spTree>
    <p:extLst>
      <p:ext uri="{BB962C8B-B14F-4D97-AF65-F5344CB8AC3E}">
        <p14:creationId xmlns:p14="http://schemas.microsoft.com/office/powerpoint/2010/main" val="94647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01.06.2021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01.06.2021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t.wikiped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03848" y="1556792"/>
            <a:ext cx="5112568" cy="1200329"/>
          </a:xfrm>
          <a:prstGeom prst="rect">
            <a:avLst/>
          </a:prstGeom>
        </p:spPr>
        <p:txBody>
          <a:bodyPr wrap="square">
            <a:spAutoFit/>
          </a:bodyPr>
          <a:lstStyle/>
          <a:p>
            <a:r>
              <a:rPr lang="ru-RU" b="1" dirty="0" err="1" smtClean="0">
                <a:latin typeface="Times New Roman" panose="02020603050405020304" pitchFamily="18" charset="0"/>
                <a:cs typeface="Times New Roman" panose="02020603050405020304" pitchFamily="18" charset="0"/>
              </a:rPr>
              <a:t>Фасхутдинова</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Наилә</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Әсгат</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Мамадыш</a:t>
            </a:r>
            <a:r>
              <a:rPr lang="ru-RU" dirty="0">
                <a:latin typeface="Times New Roman" panose="02020603050405020304" pitchFamily="18" charset="0"/>
                <a:cs typeface="Times New Roman" panose="02020603050405020304" pitchFamily="18" charset="0"/>
              </a:rPr>
              <a:t> районы “</a:t>
            </a:r>
            <a:r>
              <a:rPr lang="ru-RU" dirty="0" err="1">
                <a:latin typeface="Times New Roman" panose="02020603050405020304" pitchFamily="18" charset="0"/>
                <a:cs typeface="Times New Roman" panose="02020603050405020304" pitchFamily="18" charset="0"/>
              </a:rPr>
              <a:t>Урта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Кирмән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гомуми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мәктәбе”нең</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беренче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калификацион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категорияле</a:t>
            </a:r>
            <a:r>
              <a:rPr lang="ru-RU" dirty="0">
                <a:latin typeface="Times New Roman" panose="02020603050405020304" pitchFamily="18" charset="0"/>
                <a:cs typeface="Times New Roman" panose="02020603050405020304" pitchFamily="18" charset="0"/>
              </a:rPr>
              <a:t> химия </a:t>
            </a:r>
            <a:r>
              <a:rPr lang="ru-RU" dirty="0" err="1">
                <a:latin typeface="Times New Roman" panose="02020603050405020304" pitchFamily="18" charset="0"/>
                <a:cs typeface="Times New Roman" panose="02020603050405020304" pitchFamily="18" charset="0"/>
              </a:rPr>
              <a:t>укытучысы</a:t>
            </a:r>
            <a:r>
              <a:rPr lang="ru-RU" dirty="0">
                <a:latin typeface="Times New Roman" panose="02020603050405020304" pitchFamily="18" charset="0"/>
                <a:cs typeface="Times New Roman" panose="02020603050405020304" pitchFamily="18" charset="0"/>
              </a:rPr>
              <a:t>.</a:t>
            </a:r>
          </a:p>
        </p:txBody>
      </p:sp>
      <p:pic>
        <p:nvPicPr>
          <p:cNvPr id="5122" name="Picture 2" descr="https://edu.tatar.ru/upload/anketas/20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97" y="908720"/>
            <a:ext cx="1693814" cy="225841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69085" y="3550621"/>
            <a:ext cx="6774547" cy="461665"/>
          </a:xfrm>
          <a:prstGeom prst="rect">
            <a:avLst/>
          </a:prstGeom>
        </p:spPr>
        <p:txBody>
          <a:bodyPr wrap="none">
            <a:spAutoFit/>
          </a:bodyPr>
          <a:lstStyle/>
          <a:p>
            <a:pPr lvl="0"/>
            <a:r>
              <a:rPr lang="tt-RU" sz="2400" b="1" dirty="0">
                <a:solidFill>
                  <a:srgbClr val="C00000"/>
                </a:solidFill>
                <a:latin typeface="Times New Roman" panose="02020603050405020304" pitchFamily="18" charset="0"/>
                <a:cs typeface="Times New Roman" panose="02020603050405020304" pitchFamily="18" charset="0"/>
              </a:rPr>
              <a:t>Дәрес темасы  « Силикат сәнәгате.  </a:t>
            </a:r>
            <a:r>
              <a:rPr lang="tt-RU" sz="2400" b="1" dirty="0" smtClean="0">
                <a:solidFill>
                  <a:srgbClr val="C00000"/>
                </a:solidFill>
                <a:latin typeface="Times New Roman" panose="02020603050405020304" pitchFamily="18" charset="0"/>
                <a:cs typeface="Times New Roman" panose="02020603050405020304" pitchFamily="18" charset="0"/>
              </a:rPr>
              <a:t>Керамика »</a:t>
            </a:r>
            <a:endParaRPr lang="tt-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95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7920880" cy="3600986"/>
          </a:xfrm>
          <a:prstGeom prst="rect">
            <a:avLst/>
          </a:prstGeom>
        </p:spPr>
        <p:txBody>
          <a:bodyPr wrap="square">
            <a:spAutoFit/>
          </a:bodyPr>
          <a:lstStyle/>
          <a:p>
            <a:pPr>
              <a:spcAft>
                <a:spcPts val="0"/>
              </a:spcAft>
            </a:pPr>
            <a:r>
              <a:rPr lang="tt-RU" b="1" dirty="0" smtClean="0">
                <a:solidFill>
                  <a:srgbClr val="C00000"/>
                </a:solidFill>
                <a:latin typeface="Times New Roman"/>
                <a:ea typeface="Times New Roman"/>
                <a:cs typeface="Times New Roman"/>
              </a:rPr>
              <a:t>Рефлексия</a:t>
            </a:r>
            <a:r>
              <a:rPr lang="tt-RU" b="1" dirty="0">
                <a:solidFill>
                  <a:srgbClr val="C00000"/>
                </a:solidFill>
                <a:latin typeface="Times New Roman"/>
                <a:ea typeface="Times New Roman"/>
                <a:cs typeface="Times New Roman"/>
              </a:rPr>
              <a:t>. </a:t>
            </a:r>
            <a:r>
              <a:rPr lang="tt-RU" b="1" dirty="0" smtClean="0">
                <a:solidFill>
                  <a:srgbClr val="C00000"/>
                </a:solidFill>
                <a:latin typeface="Times New Roman"/>
                <a:ea typeface="Times New Roman"/>
                <a:cs typeface="Times New Roman"/>
              </a:rPr>
              <a:t> Дәрескә </a:t>
            </a:r>
            <a:r>
              <a:rPr lang="tt-RU" b="1" dirty="0">
                <a:solidFill>
                  <a:srgbClr val="C00000"/>
                </a:solidFill>
                <a:latin typeface="Times New Roman"/>
                <a:ea typeface="Times New Roman"/>
                <a:cs typeface="Times New Roman"/>
              </a:rPr>
              <a:t>гомуми йомгак ясау</a:t>
            </a:r>
            <a:r>
              <a:rPr lang="tt-RU" i="1" dirty="0">
                <a:solidFill>
                  <a:srgbClr val="C00000"/>
                </a:solidFill>
                <a:latin typeface="Times New Roman"/>
                <a:ea typeface="Times New Roman"/>
                <a:cs typeface="Times New Roman"/>
              </a:rPr>
              <a:t>. </a:t>
            </a:r>
            <a:endParaRPr lang="tt-RU" dirty="0">
              <a:solidFill>
                <a:srgbClr val="C00000"/>
              </a:solidFill>
              <a:ea typeface="Calibri"/>
              <a:cs typeface="Times New Roman"/>
            </a:endParaRPr>
          </a:p>
          <a:p>
            <a:pPr>
              <a:spcAft>
                <a:spcPts val="0"/>
              </a:spcAft>
            </a:pPr>
            <a:r>
              <a:rPr lang="tt-RU" sz="1600" dirty="0">
                <a:solidFill>
                  <a:srgbClr val="000000"/>
                </a:solidFill>
                <a:latin typeface="Times New Roman" panose="02020603050405020304" pitchFamily="18" charset="0"/>
                <a:ea typeface="Times New Roman"/>
                <a:cs typeface="Times New Roman" panose="02020603050405020304" pitchFamily="18" charset="0"/>
              </a:rPr>
              <a:t>1.Укучылар җавап бирәләр.</a:t>
            </a:r>
            <a:endParaRPr lang="tt-RU" sz="1600" dirty="0">
              <a:latin typeface="Times New Roman" panose="02020603050405020304" pitchFamily="18" charset="0"/>
              <a:ea typeface="Calibri"/>
              <a:cs typeface="Times New Roman" panose="02020603050405020304" pitchFamily="18" charset="0"/>
            </a:endParaRPr>
          </a:p>
          <a:p>
            <a:pPr>
              <a:spcAft>
                <a:spcPts val="0"/>
              </a:spcAft>
            </a:pPr>
            <a:r>
              <a:rPr lang="tt-RU" sz="1600" i="1" dirty="0">
                <a:solidFill>
                  <a:srgbClr val="000000"/>
                </a:solidFill>
                <a:latin typeface="Times New Roman" panose="02020603050405020304" pitchFamily="18" charset="0"/>
                <a:ea typeface="Times New Roman"/>
                <a:cs typeface="Times New Roman" panose="02020603050405020304" pitchFamily="18" charset="0"/>
              </a:rPr>
              <a:t>-Бүген дәрестә  өйрәнгән кирәкле 3мәгълүмат.........</a:t>
            </a:r>
            <a:endParaRPr lang="tt-RU" sz="1600" dirty="0">
              <a:latin typeface="Times New Roman" panose="02020603050405020304" pitchFamily="18" charset="0"/>
              <a:ea typeface="Calibri"/>
              <a:cs typeface="Times New Roman" panose="02020603050405020304" pitchFamily="18" charset="0"/>
            </a:endParaRPr>
          </a:p>
          <a:p>
            <a:pPr>
              <a:spcAft>
                <a:spcPts val="0"/>
              </a:spcAft>
            </a:pPr>
            <a:r>
              <a:rPr lang="tt-RU" sz="1600" i="1" dirty="0">
                <a:solidFill>
                  <a:srgbClr val="000000"/>
                </a:solidFill>
                <a:latin typeface="Times New Roman" panose="02020603050405020304" pitchFamily="18" charset="0"/>
                <a:ea typeface="Times New Roman"/>
                <a:cs typeface="Times New Roman" panose="02020603050405020304" pitchFamily="18" charset="0"/>
              </a:rPr>
              <a:t>- Тормышта кирәкле 2 кагыйдә.............</a:t>
            </a:r>
            <a:endParaRPr lang="tt-RU" sz="1600" dirty="0">
              <a:latin typeface="Times New Roman" panose="02020603050405020304" pitchFamily="18" charset="0"/>
              <a:ea typeface="Calibri"/>
              <a:cs typeface="Times New Roman" panose="02020603050405020304" pitchFamily="18" charset="0"/>
            </a:endParaRPr>
          </a:p>
          <a:p>
            <a:pPr>
              <a:spcAft>
                <a:spcPts val="0"/>
              </a:spcAft>
            </a:pPr>
            <a:r>
              <a:rPr lang="tt-RU" sz="1600" i="1" dirty="0">
                <a:solidFill>
                  <a:srgbClr val="000000"/>
                </a:solidFill>
                <a:latin typeface="Times New Roman" panose="02020603050405020304" pitchFamily="18" charset="0"/>
                <a:ea typeface="Times New Roman"/>
                <a:cs typeface="Times New Roman" panose="02020603050405020304" pitchFamily="18" charset="0"/>
              </a:rPr>
              <a:t>-Дәрес барышында туган 1 сорау........</a:t>
            </a:r>
            <a:endParaRPr lang="tt-RU" sz="1600" dirty="0">
              <a:latin typeface="Times New Roman" panose="02020603050405020304" pitchFamily="18" charset="0"/>
              <a:ea typeface="Calibri"/>
              <a:cs typeface="Times New Roman" panose="02020603050405020304" pitchFamily="18" charset="0"/>
            </a:endParaRPr>
          </a:p>
          <a:p>
            <a:pPr>
              <a:spcAft>
                <a:spcPts val="0"/>
              </a:spcAft>
            </a:pPr>
            <a:r>
              <a:rPr lang="tt-RU" sz="1600" i="1" dirty="0">
                <a:solidFill>
                  <a:srgbClr val="000000"/>
                </a:solidFill>
                <a:latin typeface="Times New Roman" panose="02020603050405020304" pitchFamily="18" charset="0"/>
                <a:ea typeface="Times New Roman"/>
                <a:cs typeface="Times New Roman" panose="02020603050405020304" pitchFamily="18" charset="0"/>
              </a:rPr>
              <a:t> </a:t>
            </a:r>
            <a:endParaRPr lang="tt-RU" sz="1600" i="1" dirty="0" smtClean="0">
              <a:solidFill>
                <a:srgbClr val="000000"/>
              </a:solidFill>
              <a:latin typeface="Times New Roman" panose="02020603050405020304" pitchFamily="18" charset="0"/>
              <a:ea typeface="Times New Roman"/>
              <a:cs typeface="Times New Roman" panose="02020603050405020304" pitchFamily="18" charset="0"/>
            </a:endParaRPr>
          </a:p>
          <a:p>
            <a:pPr>
              <a:spcAft>
                <a:spcPts val="0"/>
              </a:spcAft>
            </a:pPr>
            <a:r>
              <a:rPr lang="tt-RU" sz="1600" dirty="0" smtClean="0">
                <a:solidFill>
                  <a:srgbClr val="000000"/>
                </a:solidFill>
                <a:latin typeface="Times New Roman" panose="02020603050405020304" pitchFamily="18" charset="0"/>
                <a:ea typeface="Times New Roman"/>
                <a:cs typeface="Times New Roman" panose="02020603050405020304" pitchFamily="18" charset="0"/>
              </a:rPr>
              <a:t> </a:t>
            </a:r>
            <a:r>
              <a:rPr lang="tt-RU" sz="1600" dirty="0">
                <a:solidFill>
                  <a:srgbClr val="000000"/>
                </a:solidFill>
                <a:latin typeface="Times New Roman" panose="02020603050405020304" pitchFamily="18" charset="0"/>
                <a:ea typeface="Times New Roman"/>
                <a:cs typeface="Times New Roman" panose="02020603050405020304" pitchFamily="18" charset="0"/>
              </a:rPr>
              <a:t>2.Дәрестәге  эшчәнлеккә үзбәя  </a:t>
            </a:r>
            <a:r>
              <a:rPr lang="tt-RU" sz="1600" dirty="0" smtClean="0">
                <a:solidFill>
                  <a:srgbClr val="000000"/>
                </a:solidFill>
                <a:latin typeface="Times New Roman" panose="02020603050405020304" pitchFamily="18" charset="0"/>
                <a:ea typeface="Times New Roman"/>
                <a:cs typeface="Times New Roman" panose="02020603050405020304" pitchFamily="18" charset="0"/>
              </a:rPr>
              <a:t>.</a:t>
            </a:r>
          </a:p>
          <a:p>
            <a:pPr>
              <a:spcAft>
                <a:spcPts val="0"/>
              </a:spcAft>
            </a:pPr>
            <a:endParaRPr lang="tt-RU" sz="1600" dirty="0" smtClean="0">
              <a:solidFill>
                <a:srgbClr val="000000"/>
              </a:solidFill>
              <a:latin typeface="Times New Roman"/>
              <a:ea typeface="Calibri"/>
              <a:cs typeface="Times New Roman"/>
            </a:endParaRPr>
          </a:p>
          <a:p>
            <a:pPr>
              <a:spcAft>
                <a:spcPts val="0"/>
              </a:spcAft>
            </a:pPr>
            <a:r>
              <a:rPr lang="tt-RU" b="1" dirty="0" smtClean="0">
                <a:solidFill>
                  <a:srgbClr val="C00000"/>
                </a:solidFill>
                <a:latin typeface="Times New Roman"/>
                <a:ea typeface="Times New Roman"/>
                <a:cs typeface="Times New Roman"/>
              </a:rPr>
              <a:t>Өй эше.           </a:t>
            </a:r>
            <a:r>
              <a:rPr lang="tt-RU" sz="1600" i="1" dirty="0" smtClean="0">
                <a:solidFill>
                  <a:srgbClr val="000000"/>
                </a:solidFill>
                <a:latin typeface="Times New Roman" panose="02020603050405020304" pitchFamily="18" charset="0"/>
                <a:ea typeface="Times New Roman"/>
                <a:cs typeface="Times New Roman" panose="02020603050405020304" pitchFamily="18" charset="0"/>
              </a:rPr>
              <a:t>Дәреслектән </a:t>
            </a:r>
            <a:r>
              <a:rPr lang="tt-RU" sz="1600" i="1" dirty="0">
                <a:solidFill>
                  <a:srgbClr val="000000"/>
                </a:solidFill>
                <a:latin typeface="Times New Roman" panose="02020603050405020304" pitchFamily="18" charset="0"/>
                <a:ea typeface="Times New Roman"/>
                <a:cs typeface="Times New Roman" panose="02020603050405020304" pitchFamily="18" charset="0"/>
              </a:rPr>
              <a:t>П.33. укырга (</a:t>
            </a:r>
            <a:r>
              <a:rPr lang="tt-RU" sz="1600" dirty="0">
                <a:solidFill>
                  <a:srgbClr val="333333"/>
                </a:solidFill>
                <a:latin typeface="Times New Roman" panose="02020603050405020304" pitchFamily="18" charset="0"/>
                <a:ea typeface="Calibri"/>
                <a:cs typeface="Times New Roman" panose="02020603050405020304" pitchFamily="18" charset="0"/>
              </a:rPr>
              <a:t>Г. Е. Рудзитис, Ф. Г. Фельдман. Химия. 9 сыйныф. , </a:t>
            </a:r>
            <a:r>
              <a:rPr lang="tt-RU" sz="1600" dirty="0" smtClean="0">
                <a:solidFill>
                  <a:srgbClr val="333333"/>
                </a:solidFill>
                <a:latin typeface="Times New Roman" panose="02020603050405020304" pitchFamily="18" charset="0"/>
                <a:ea typeface="Calibri"/>
                <a:cs typeface="Times New Roman" panose="02020603050405020304" pitchFamily="18" charset="0"/>
              </a:rPr>
              <a:t>К- </a:t>
            </a:r>
            <a:r>
              <a:rPr lang="tt-RU" sz="1600" dirty="0">
                <a:solidFill>
                  <a:srgbClr val="333333"/>
                </a:solidFill>
                <a:latin typeface="Times New Roman" panose="02020603050405020304" pitchFamily="18" charset="0"/>
                <a:ea typeface="Calibri"/>
                <a:cs typeface="Times New Roman" panose="02020603050405020304" pitchFamily="18" charset="0"/>
              </a:rPr>
              <a:t>Мәгариф", 2019ел. )</a:t>
            </a:r>
            <a:endParaRPr lang="tt-RU" sz="1600" dirty="0">
              <a:latin typeface="Times New Roman" panose="02020603050405020304" pitchFamily="18" charset="0"/>
              <a:ea typeface="Calibri"/>
              <a:cs typeface="Times New Roman" panose="02020603050405020304" pitchFamily="18" charset="0"/>
            </a:endParaRPr>
          </a:p>
          <a:p>
            <a:pPr>
              <a:spcAft>
                <a:spcPts val="0"/>
              </a:spcAft>
            </a:pPr>
            <a:r>
              <a:rPr lang="tt-RU" sz="1600" i="1" dirty="0">
                <a:solidFill>
                  <a:srgbClr val="000000"/>
                </a:solidFill>
                <a:latin typeface="Times New Roman" panose="02020603050405020304" pitchFamily="18" charset="0"/>
                <a:ea typeface="Times New Roman"/>
                <a:cs typeface="Times New Roman" panose="02020603050405020304" pitchFamily="18" charset="0"/>
              </a:rPr>
              <a:t> </a:t>
            </a:r>
            <a:endParaRPr lang="tt-RU" sz="1600" i="1" dirty="0" smtClean="0">
              <a:solidFill>
                <a:srgbClr val="000000"/>
              </a:solidFill>
              <a:latin typeface="Times New Roman" panose="02020603050405020304" pitchFamily="18" charset="0"/>
              <a:ea typeface="Times New Roman"/>
              <a:cs typeface="Times New Roman" panose="02020603050405020304" pitchFamily="18" charset="0"/>
            </a:endParaRPr>
          </a:p>
          <a:p>
            <a:pPr>
              <a:spcAft>
                <a:spcPts val="0"/>
              </a:spcAft>
            </a:pPr>
            <a:r>
              <a:rPr lang="tt-RU" sz="1600" i="1" dirty="0" smtClean="0">
                <a:solidFill>
                  <a:srgbClr val="000000"/>
                </a:solidFill>
                <a:latin typeface="Times New Roman" panose="02020603050405020304" pitchFamily="18" charset="0"/>
                <a:ea typeface="Times New Roman"/>
                <a:cs typeface="Times New Roman" panose="02020603050405020304" pitchFamily="18" charset="0"/>
              </a:rPr>
              <a:t>  </a:t>
            </a:r>
            <a:r>
              <a:rPr lang="tt-RU" sz="1600" dirty="0">
                <a:solidFill>
                  <a:srgbClr val="000000"/>
                </a:solidFill>
                <a:latin typeface="Times New Roman" panose="02020603050405020304" pitchFamily="18" charset="0"/>
                <a:ea typeface="Times New Roman"/>
                <a:cs typeface="Times New Roman" panose="02020603050405020304" pitchFamily="18" charset="0"/>
              </a:rPr>
              <a:t>Иҗади бирем:</a:t>
            </a:r>
            <a:endParaRPr lang="tt-RU" sz="1600" dirty="0">
              <a:latin typeface="Times New Roman" panose="02020603050405020304" pitchFamily="18" charset="0"/>
              <a:ea typeface="Calibri"/>
              <a:cs typeface="Times New Roman" panose="02020603050405020304" pitchFamily="18" charset="0"/>
            </a:endParaRPr>
          </a:p>
          <a:p>
            <a:pPr marL="342900" lvl="0" indent="-342900">
              <a:spcAft>
                <a:spcPts val="0"/>
              </a:spcAft>
              <a:tabLst>
                <a:tab pos="457200" algn="l"/>
              </a:tabLst>
            </a:pPr>
            <a:r>
              <a:rPr lang="tt-RU" sz="1600" i="1" dirty="0" smtClean="0">
                <a:solidFill>
                  <a:srgbClr val="000000"/>
                </a:solidFill>
                <a:latin typeface="Times New Roman" panose="02020603050405020304" pitchFamily="18" charset="0"/>
                <a:ea typeface="Times New Roman"/>
                <a:cs typeface="Times New Roman" panose="02020603050405020304" pitchFamily="18" charset="0"/>
              </a:rPr>
              <a:t>Илебездзге һәм </a:t>
            </a:r>
            <a:r>
              <a:rPr lang="tt-RU" sz="1600" i="1" dirty="0">
                <a:solidFill>
                  <a:srgbClr val="000000"/>
                </a:solidFill>
                <a:latin typeface="Times New Roman" panose="02020603050405020304" pitchFamily="18" charset="0"/>
                <a:ea typeface="Times New Roman"/>
                <a:cs typeface="Times New Roman" panose="02020603050405020304" pitchFamily="18" charset="0"/>
              </a:rPr>
              <a:t>районыбыздагы кирпич заводлары турында мәгълүмат  язарга.</a:t>
            </a:r>
            <a:endParaRPr lang="tt-RU" sz="1600" i="1" dirty="0">
              <a:latin typeface="Times New Roman" panose="02020603050405020304" pitchFamily="18" charset="0"/>
              <a:ea typeface="Calibri"/>
              <a:cs typeface="Times New Roman" panose="02020603050405020304" pitchFamily="18" charset="0"/>
            </a:endParaRPr>
          </a:p>
          <a:p>
            <a:pPr marL="342900" lvl="0" indent="-342900" algn="just">
              <a:spcAft>
                <a:spcPts val="0"/>
              </a:spcAft>
              <a:tabLst>
                <a:tab pos="457200" algn="l"/>
              </a:tabLst>
            </a:pPr>
            <a:r>
              <a:rPr lang="tt-RU" sz="1600" i="1" dirty="0">
                <a:solidFill>
                  <a:srgbClr val="000000"/>
                </a:solidFill>
                <a:latin typeface="Times New Roman" panose="02020603050405020304" pitchFamily="18" charset="0"/>
                <a:ea typeface="Times New Roman"/>
                <a:cs typeface="Times New Roman" panose="02020603050405020304" pitchFamily="18" charset="0"/>
              </a:rPr>
              <a:t>Керамика эшләнмәләре турында проект </a:t>
            </a:r>
            <a:r>
              <a:rPr lang="tt-RU" sz="1600" i="1" dirty="0" smtClean="0">
                <a:solidFill>
                  <a:srgbClr val="000000"/>
                </a:solidFill>
                <a:latin typeface="Times New Roman" panose="02020603050405020304" pitchFamily="18" charset="0"/>
                <a:ea typeface="Times New Roman"/>
                <a:cs typeface="Times New Roman" panose="02020603050405020304" pitchFamily="18" charset="0"/>
              </a:rPr>
              <a:t>эше.</a:t>
            </a:r>
            <a:endParaRPr lang="tt-RU" sz="1600" i="1"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26076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692696"/>
            <a:ext cx="7128792" cy="1661993"/>
          </a:xfrm>
          <a:prstGeom prst="rect">
            <a:avLst/>
          </a:prstGeom>
        </p:spPr>
        <p:txBody>
          <a:bodyPr wrap="square">
            <a:spAutoFit/>
          </a:bodyPr>
          <a:lstStyle/>
          <a:p>
            <a:pPr>
              <a:lnSpc>
                <a:spcPct val="150000"/>
              </a:lnSpc>
              <a:spcAft>
                <a:spcPts val="0"/>
              </a:spcAft>
            </a:pPr>
            <a:r>
              <a:rPr lang="tt-RU" b="1" dirty="0">
                <a:solidFill>
                  <a:srgbClr val="C00000"/>
                </a:solidFill>
                <a:latin typeface="Times New Roman"/>
                <a:ea typeface="Calibri"/>
                <a:cs typeface="Times New Roman"/>
              </a:rPr>
              <a:t>Кулланган эдәбият.</a:t>
            </a:r>
            <a:endParaRPr lang="tt-RU" dirty="0">
              <a:solidFill>
                <a:srgbClr val="C00000"/>
              </a:solidFill>
              <a:latin typeface="Calibri"/>
              <a:ea typeface="Calibri"/>
              <a:cs typeface="Times New Roman"/>
            </a:endParaRPr>
          </a:p>
          <a:p>
            <a:pPr>
              <a:lnSpc>
                <a:spcPct val="150000"/>
              </a:lnSpc>
              <a:spcAft>
                <a:spcPts val="0"/>
              </a:spcAft>
            </a:pPr>
            <a:r>
              <a:rPr lang="tt-RU" sz="1600" dirty="0">
                <a:latin typeface="Times New Roman"/>
                <a:ea typeface="Calibri"/>
                <a:cs typeface="Times New Roman"/>
              </a:rPr>
              <a:t>1.</a:t>
            </a:r>
            <a:r>
              <a:rPr lang="tt-RU" sz="1600" dirty="0">
                <a:solidFill>
                  <a:srgbClr val="333333"/>
                </a:solidFill>
                <a:latin typeface="Times New Roman"/>
                <a:ea typeface="Calibri"/>
                <a:cs typeface="Times New Roman"/>
              </a:rPr>
              <a:t> Г. Е. Рудзитис, Ф. Г. Фельдман. Химия. 9 сыйныф. , К- Мәгариф", 2019ел. )</a:t>
            </a:r>
            <a:endParaRPr lang="tt-RU" sz="1600" dirty="0">
              <a:latin typeface="Calibri"/>
              <a:ea typeface="Calibri"/>
              <a:cs typeface="Times New Roman"/>
            </a:endParaRPr>
          </a:p>
          <a:p>
            <a:pPr>
              <a:lnSpc>
                <a:spcPct val="150000"/>
              </a:lnSpc>
              <a:spcAft>
                <a:spcPts val="0"/>
              </a:spcAft>
            </a:pPr>
            <a:r>
              <a:rPr lang="tt-RU" sz="1600" dirty="0">
                <a:latin typeface="Times New Roman"/>
                <a:ea typeface="Calibri"/>
                <a:cs typeface="Times New Roman"/>
              </a:rPr>
              <a:t>2. Интернет чыганаклар.</a:t>
            </a:r>
            <a:r>
              <a:rPr lang="tt-RU" sz="1600" dirty="0">
                <a:latin typeface="Calibri"/>
                <a:ea typeface="Calibri"/>
                <a:cs typeface="Times New Roman"/>
              </a:rPr>
              <a:t> </a:t>
            </a:r>
            <a:r>
              <a:rPr lang="tt-RU" sz="1600" u="sng" dirty="0">
                <a:solidFill>
                  <a:srgbClr val="0000FF"/>
                </a:solidFill>
                <a:latin typeface="Times New Roman"/>
                <a:ea typeface="Calibri"/>
                <a:cs typeface="Times New Roman"/>
                <a:hlinkClick r:id="rId2"/>
              </a:rPr>
              <a:t>https://tt.wikipedia</a:t>
            </a:r>
            <a:r>
              <a:rPr lang="tt-RU" sz="1600" dirty="0">
                <a:latin typeface="Times New Roman"/>
                <a:ea typeface="Calibri"/>
                <a:cs typeface="Times New Roman"/>
              </a:rPr>
              <a:t>.</a:t>
            </a:r>
            <a:endParaRPr lang="tt-RU" sz="1600" dirty="0">
              <a:latin typeface="Calibri"/>
              <a:ea typeface="Calibri"/>
              <a:cs typeface="Times New Roman"/>
            </a:endParaRPr>
          </a:p>
          <a:p>
            <a:pPr>
              <a:lnSpc>
                <a:spcPct val="150000"/>
              </a:lnSpc>
              <a:spcAft>
                <a:spcPts val="0"/>
              </a:spcAft>
            </a:pPr>
            <a:r>
              <a:rPr lang="tt-RU" b="1" dirty="0">
                <a:latin typeface="Times New Roman"/>
                <a:ea typeface="Calibri"/>
                <a:cs typeface="Times New Roman"/>
              </a:rPr>
              <a:t> </a:t>
            </a:r>
            <a:endParaRPr lang="tt-RU" sz="1400" dirty="0">
              <a:effectLst/>
              <a:latin typeface="Calibri"/>
              <a:ea typeface="Calibri"/>
              <a:cs typeface="Times New Roman"/>
            </a:endParaRPr>
          </a:p>
        </p:txBody>
      </p:sp>
    </p:spTree>
    <p:extLst>
      <p:ext uri="{BB962C8B-B14F-4D97-AF65-F5344CB8AC3E}">
        <p14:creationId xmlns:p14="http://schemas.microsoft.com/office/powerpoint/2010/main" val="281481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20688"/>
            <a:ext cx="7632848" cy="3785652"/>
          </a:xfrm>
          <a:prstGeom prst="rect">
            <a:avLst/>
          </a:prstGeom>
        </p:spPr>
        <p:txBody>
          <a:bodyPr wrap="square">
            <a:spAutoFit/>
          </a:bodyPr>
          <a:lstStyle/>
          <a:p>
            <a:r>
              <a:rPr lang="tt-RU" sz="1600" b="1" dirty="0" smtClean="0">
                <a:solidFill>
                  <a:srgbClr val="C00000"/>
                </a:solidFill>
                <a:latin typeface="Times New Roman" panose="02020603050405020304" pitchFamily="18" charset="0"/>
                <a:cs typeface="Times New Roman" panose="02020603050405020304" pitchFamily="18" charset="0"/>
              </a:rPr>
              <a:t>Максаты</a:t>
            </a:r>
            <a:r>
              <a:rPr lang="tt-RU" sz="1600" dirty="0">
                <a:latin typeface="Times New Roman" panose="02020603050405020304" pitchFamily="18" charset="0"/>
                <a:cs typeface="Times New Roman" panose="02020603050405020304" pitchFamily="18" charset="0"/>
              </a:rPr>
              <a:t>: </a:t>
            </a:r>
            <a:r>
              <a:rPr lang="tt-RU" sz="1600" dirty="0" smtClean="0">
                <a:latin typeface="Times New Roman" panose="02020603050405020304" pitchFamily="18" charset="0"/>
                <a:cs typeface="Times New Roman" panose="02020603050405020304" pitchFamily="18" charset="0"/>
              </a:rPr>
              <a:t>   силикат сәнәгате(керамика</a:t>
            </a:r>
            <a:r>
              <a:rPr lang="tt-RU" sz="1600" dirty="0">
                <a:latin typeface="Times New Roman" panose="02020603050405020304" pitchFamily="18" charset="0"/>
                <a:cs typeface="Times New Roman" panose="02020603050405020304" pitchFamily="18" charset="0"/>
              </a:rPr>
              <a:t>, пыяла, цемент җитештерү) нигезендә яткан </a:t>
            </a:r>
            <a:r>
              <a:rPr lang="tt-RU" sz="1600" dirty="0" smtClean="0">
                <a:latin typeface="Times New Roman" panose="02020603050405020304" pitchFamily="18" charset="0"/>
                <a:cs typeface="Times New Roman" panose="02020603050405020304" pitchFamily="18" charset="0"/>
              </a:rPr>
              <a:t>химик </a:t>
            </a:r>
            <a:r>
              <a:rPr lang="tt-RU" sz="1600" dirty="0">
                <a:latin typeface="Times New Roman" panose="02020603050405020304" pitchFamily="18" charset="0"/>
                <a:cs typeface="Times New Roman" panose="02020603050405020304" pitchFamily="18" charset="0"/>
              </a:rPr>
              <a:t>процессларны, эшләнмәләрне өйрәнү һәм силикат </a:t>
            </a:r>
            <a:r>
              <a:rPr lang="tt-RU" sz="1600" dirty="0" smtClean="0">
                <a:latin typeface="Times New Roman" panose="02020603050405020304" pitchFamily="18" charset="0"/>
                <a:cs typeface="Times New Roman" panose="02020603050405020304" pitchFamily="18" charset="0"/>
              </a:rPr>
              <a:t>сәнәгатенең әйләнә-тирә </a:t>
            </a:r>
            <a:r>
              <a:rPr lang="tt-RU" sz="1600" dirty="0">
                <a:latin typeface="Times New Roman" panose="02020603050405020304" pitchFamily="18" charset="0"/>
                <a:cs typeface="Times New Roman" panose="02020603050405020304" pitchFamily="18" charset="0"/>
              </a:rPr>
              <a:t>мохиткә йогынтысын аңлау. </a:t>
            </a:r>
            <a:endParaRPr lang="tt-RU" sz="1600" dirty="0" smtClean="0">
              <a:latin typeface="Times New Roman" panose="02020603050405020304" pitchFamily="18" charset="0"/>
              <a:cs typeface="Times New Roman" panose="02020603050405020304" pitchFamily="18" charset="0"/>
            </a:endParaRPr>
          </a:p>
          <a:p>
            <a:endParaRPr lang="tt-RU" sz="1600" dirty="0">
              <a:latin typeface="Times New Roman" panose="02020603050405020304" pitchFamily="18" charset="0"/>
              <a:cs typeface="Times New Roman" panose="02020603050405020304" pitchFamily="18" charset="0"/>
            </a:endParaRPr>
          </a:p>
          <a:p>
            <a:r>
              <a:rPr lang="tt-RU" sz="1600" b="1" dirty="0">
                <a:solidFill>
                  <a:srgbClr val="C00000"/>
                </a:solidFill>
                <a:latin typeface="Times New Roman" panose="02020603050405020304" pitchFamily="18" charset="0"/>
                <a:cs typeface="Times New Roman" panose="02020603050405020304" pitchFamily="18" charset="0"/>
              </a:rPr>
              <a:t>Бурычлар:</a:t>
            </a:r>
          </a:p>
          <a:p>
            <a:r>
              <a:rPr lang="tt-RU" sz="1600" dirty="0" smtClean="0">
                <a:latin typeface="Times New Roman" panose="02020603050405020304" pitchFamily="18" charset="0"/>
                <a:cs typeface="Times New Roman" panose="02020603050405020304" pitchFamily="18" charset="0"/>
              </a:rPr>
              <a:t>1.Белем </a:t>
            </a:r>
            <a:r>
              <a:rPr lang="tt-RU" sz="1600" dirty="0">
                <a:latin typeface="Times New Roman" panose="02020603050405020304" pitchFamily="18" charset="0"/>
                <a:cs typeface="Times New Roman" panose="02020603050405020304" pitchFamily="18" charset="0"/>
              </a:rPr>
              <a:t>бирү: кремний кушылмаларының үзлекләре  һәм куллану өлкәләре турында  белемнәрене ныгыту,  керамика эшләнмәләренең үзлекләре һәм җитештерү ысуллары, аларның җәмгыять тормышында әһәмияте белән таныштыру, яңа белемнәрне үзләштерү, белемне практикада куллана белү, төрле чыганаклардан яңа мәгълүматларны мөстәкыйль эзләү һәм гамәли белемнәрне ныгыту;</a:t>
            </a:r>
          </a:p>
          <a:p>
            <a:r>
              <a:rPr lang="tt-RU" sz="1600" dirty="0" smtClean="0">
                <a:latin typeface="Times New Roman" panose="02020603050405020304" pitchFamily="18" charset="0"/>
                <a:cs typeface="Times New Roman" panose="02020603050405020304" pitchFamily="18" charset="0"/>
              </a:rPr>
              <a:t>2.Үстерелешле</a:t>
            </a:r>
            <a:r>
              <a:rPr lang="tt-RU" sz="1600" dirty="0">
                <a:latin typeface="Times New Roman" panose="02020603050405020304" pitchFamily="18" charset="0"/>
                <a:cs typeface="Times New Roman" panose="02020603050405020304" pitchFamily="18" charset="0"/>
              </a:rPr>
              <a:t>: уку сәләтен ,  күнекмәләрен үстерү (тикшерү, тасвирлау, чагыштыру, классификацияләү, исбатлау, сәбәп-тикшерү бәйләнешләре билгеләү), логик фикер йөртү осталыгын камилләштерү, өстәмә әдәбият белән эшләү күнекмәләрен ныгыту.</a:t>
            </a:r>
          </a:p>
          <a:p>
            <a:r>
              <a:rPr lang="tt-RU" sz="1600" dirty="0" smtClean="0">
                <a:latin typeface="Times New Roman" panose="02020603050405020304" pitchFamily="18" charset="0"/>
                <a:cs typeface="Times New Roman" panose="02020603050405020304" pitchFamily="18" charset="0"/>
              </a:rPr>
              <a:t>3.Тәрбияви</a:t>
            </a:r>
            <a:r>
              <a:rPr lang="tt-RU" sz="1600" dirty="0">
                <a:latin typeface="Times New Roman" panose="02020603050405020304" pitchFamily="18" charset="0"/>
                <a:cs typeface="Times New Roman" panose="02020603050405020304" pitchFamily="18" charset="0"/>
              </a:rPr>
              <a:t>: пөхтәлек,эзлеклелек, күзәтүчәнлек, фикерне ачык әйтеп бирә белү күнекмәләрен булдыру,  эш барышында үз-үзеңне тота белү культурасы  тәрбияләү.</a:t>
            </a:r>
          </a:p>
        </p:txBody>
      </p:sp>
      <p:sp>
        <p:nvSpPr>
          <p:cNvPr id="2" name="Прямоугольник 1"/>
          <p:cNvSpPr/>
          <p:nvPr/>
        </p:nvSpPr>
        <p:spPr>
          <a:xfrm>
            <a:off x="564340" y="4653136"/>
            <a:ext cx="7272808" cy="830997"/>
          </a:xfrm>
          <a:prstGeom prst="rect">
            <a:avLst/>
          </a:prstGeom>
        </p:spPr>
        <p:txBody>
          <a:bodyPr wrap="square">
            <a:spAutoFit/>
          </a:bodyPr>
          <a:lstStyle/>
          <a:p>
            <a:pPr lvl="0"/>
            <a:r>
              <a:rPr lang="tt-RU" sz="1600" b="1" dirty="0" smtClean="0">
                <a:solidFill>
                  <a:srgbClr val="C00000"/>
                </a:solidFill>
                <a:latin typeface="Times New Roman" panose="02020603050405020304" pitchFamily="18" charset="0"/>
                <a:cs typeface="Times New Roman" panose="02020603050405020304" pitchFamily="18" charset="0"/>
              </a:rPr>
              <a:t>Дәреснең </a:t>
            </a:r>
            <a:r>
              <a:rPr lang="tt-RU" sz="1600" b="1" dirty="0">
                <a:solidFill>
                  <a:srgbClr val="C00000"/>
                </a:solidFill>
                <a:latin typeface="Times New Roman" panose="02020603050405020304" pitchFamily="18" charset="0"/>
                <a:cs typeface="Times New Roman" panose="02020603050405020304" pitchFamily="18" charset="0"/>
              </a:rPr>
              <a:t>девизы </a:t>
            </a:r>
            <a:r>
              <a:rPr lang="tt-RU" sz="1600" dirty="0" smtClean="0">
                <a:solidFill>
                  <a:prstClr val="black"/>
                </a:solidFill>
                <a:latin typeface="Times New Roman" panose="02020603050405020304" pitchFamily="18" charset="0"/>
                <a:cs typeface="Times New Roman" panose="02020603050405020304" pitchFamily="18" charset="0"/>
              </a:rPr>
              <a:t>:</a:t>
            </a:r>
          </a:p>
          <a:p>
            <a:pPr lvl="0"/>
            <a:r>
              <a:rPr lang="tt-RU" sz="1600" dirty="0">
                <a:solidFill>
                  <a:prstClr val="black"/>
                </a:solidFill>
                <a:latin typeface="Times New Roman" panose="02020603050405020304" pitchFamily="18" charset="0"/>
                <a:cs typeface="Times New Roman" panose="02020603050405020304" pitchFamily="18" charset="0"/>
              </a:rPr>
              <a:t> </a:t>
            </a:r>
            <a:r>
              <a:rPr lang="tt-RU" sz="1600" dirty="0" smtClean="0">
                <a:solidFill>
                  <a:prstClr val="black"/>
                </a:solidFill>
                <a:latin typeface="Times New Roman" panose="02020603050405020304" pitchFamily="18" charset="0"/>
                <a:cs typeface="Times New Roman" panose="02020603050405020304" pitchFamily="18" charset="0"/>
              </a:rPr>
              <a:t>       </a:t>
            </a:r>
            <a:r>
              <a:rPr lang="tt-RU" sz="1600" dirty="0">
                <a:solidFill>
                  <a:prstClr val="black"/>
                </a:solidFill>
                <a:latin typeface="Times New Roman" panose="02020603050405020304" pitchFamily="18" charset="0"/>
                <a:cs typeface="Times New Roman" panose="02020603050405020304" pitchFamily="18" charset="0"/>
              </a:rPr>
              <a:t>“Син миңа әйт, мин онытырмын; миңа күрсәт-истә калдырырмын; үземә эшләргә бирсәң- өйрәнермен</a:t>
            </a:r>
            <a:r>
              <a:rPr lang="tt-RU" sz="1600" dirty="0" smtClean="0">
                <a:solidFill>
                  <a:prstClr val="black"/>
                </a:solidFill>
                <a:latin typeface="Times New Roman" panose="02020603050405020304" pitchFamily="18" charset="0"/>
                <a:cs typeface="Times New Roman" panose="02020603050405020304" pitchFamily="18" charset="0"/>
              </a:rPr>
              <a:t>”  (</a:t>
            </a:r>
            <a:r>
              <a:rPr lang="tt-RU" sz="1600" i="1" dirty="0" smtClean="0">
                <a:solidFill>
                  <a:prstClr val="black"/>
                </a:solidFill>
                <a:latin typeface="Times New Roman" panose="02020603050405020304" pitchFamily="18" charset="0"/>
                <a:cs typeface="Times New Roman" panose="02020603050405020304" pitchFamily="18" charset="0"/>
              </a:rPr>
              <a:t>кытай халкы акыл иясе сүзләре</a:t>
            </a:r>
            <a:r>
              <a:rPr lang="tt-RU" sz="1600" dirty="0" smtClean="0">
                <a:solidFill>
                  <a:prstClr val="black"/>
                </a:solidFill>
                <a:latin typeface="Times New Roman" panose="02020603050405020304" pitchFamily="18" charset="0"/>
                <a:cs typeface="Times New Roman" panose="02020603050405020304" pitchFamily="18" charset="0"/>
              </a:rPr>
              <a:t>)</a:t>
            </a:r>
            <a:endParaRPr lang="tt-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100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4664"/>
            <a:ext cx="8640960" cy="646331"/>
          </a:xfrm>
          <a:prstGeom prst="rect">
            <a:avLst/>
          </a:prstGeom>
        </p:spPr>
        <p:txBody>
          <a:bodyPr wrap="square">
            <a:spAutoFit/>
          </a:bodyPr>
          <a:lstStyle/>
          <a:p>
            <a:r>
              <a:rPr lang="en-US" b="1" dirty="0" smtClean="0">
                <a:solidFill>
                  <a:srgbClr val="C00000"/>
                </a:solidFill>
                <a:latin typeface="Times New Roman" panose="02020603050405020304" pitchFamily="18" charset="0"/>
                <a:cs typeface="Times New Roman" panose="02020603050405020304" pitchFamily="18" charset="0"/>
              </a:rPr>
              <a:t> </a:t>
            </a:r>
            <a:r>
              <a:rPr lang="tt-RU" b="1" dirty="0">
                <a:solidFill>
                  <a:srgbClr val="C00000"/>
                </a:solidFill>
                <a:latin typeface="Times New Roman" panose="02020603050405020304" pitchFamily="18" charset="0"/>
                <a:cs typeface="Times New Roman" panose="02020603050405020304" pitchFamily="18" charset="0"/>
              </a:rPr>
              <a:t>Белемнәрне актуальләштерү. Тыңлап аңлау, кабул итү һәм анализлау өчен бирем формалаштыру</a:t>
            </a:r>
          </a:p>
        </p:txBody>
      </p:sp>
      <p:pic>
        <p:nvPicPr>
          <p:cNvPr id="1026" name="Picture 2" descr="https://ds03.infourok.ru/uploads/ex/11d4/0005de33-014cb925/img2.jpg"/>
          <p:cNvPicPr>
            <a:picLocks noChangeAspect="1" noChangeArrowheads="1"/>
          </p:cNvPicPr>
          <p:nvPr/>
        </p:nvPicPr>
        <p:blipFill rotWithShape="1">
          <a:blip r:embed="rId2">
            <a:extLst>
              <a:ext uri="{28A0092B-C50C-407E-A947-70E740481C1C}">
                <a14:useLocalDpi xmlns:a14="http://schemas.microsoft.com/office/drawing/2010/main" val="0"/>
              </a:ext>
            </a:extLst>
          </a:blip>
          <a:srcRect l="5886" t="34014" r="50000" b="13460"/>
          <a:stretch/>
        </p:blipFill>
        <p:spPr bwMode="auto">
          <a:xfrm>
            <a:off x="539552" y="1319581"/>
            <a:ext cx="3168542" cy="28294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08094" y="1369255"/>
            <a:ext cx="5040560" cy="2800767"/>
          </a:xfrm>
          <a:prstGeom prst="rect">
            <a:avLst/>
          </a:prstGeom>
        </p:spPr>
        <p:txBody>
          <a:bodyPr wrap="square">
            <a:spAutoFit/>
          </a:bodyPr>
          <a:lstStyle/>
          <a:p>
            <a:r>
              <a:rPr lang="tt-RU" sz="1600" dirty="0">
                <a:latin typeface="Times New Roman" panose="02020603050405020304" pitchFamily="18" charset="0"/>
                <a:cs typeface="Times New Roman" panose="02020603050405020304" pitchFamily="18" charset="0"/>
              </a:rPr>
              <a:t>Җир кабыгында киң таралган  химик элементлар арасында беренче урында кислород тора. Кеше кислородны көндәлек тормышында киң куллана, аннан башка  ул яши алмый, чөнки сулау өчен кислород кирәк. </a:t>
            </a:r>
          </a:p>
          <a:p>
            <a:r>
              <a:rPr lang="tt-RU" sz="1600" dirty="0">
                <a:latin typeface="Times New Roman" panose="02020603050405020304" pitchFamily="18" charset="0"/>
                <a:cs typeface="Times New Roman" panose="02020603050405020304" pitchFamily="18" charset="0"/>
              </a:rPr>
              <a:t> Кремний элементы - икенче урында.  Кремний табигатьтә кушылмалар рәвешендә очрый. Бу химик элементтан башка да кешенең тормышын, </a:t>
            </a:r>
          </a:p>
          <a:p>
            <a:r>
              <a:rPr lang="tt-RU" sz="1600" dirty="0">
                <a:latin typeface="Times New Roman" panose="02020603050405020304" pitchFamily="18" charset="0"/>
                <a:cs typeface="Times New Roman" panose="02020603050405020304" pitchFamily="18" charset="0"/>
              </a:rPr>
              <a:t>көнкүрешен күз алдына китереп булмый. Чөнки ком һәм балчыкның төп өлеше кремний кушылмаларыннан тора һәм аларны табигый силикатлар дип атыйлар.</a:t>
            </a:r>
          </a:p>
        </p:txBody>
      </p:sp>
    </p:spTree>
    <p:extLst>
      <p:ext uri="{BB962C8B-B14F-4D97-AF65-F5344CB8AC3E}">
        <p14:creationId xmlns:p14="http://schemas.microsoft.com/office/powerpoint/2010/main" val="250081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4.infourok.ru/uploads/ex/0633/0010465a-bae04036/img22.jpg"/>
          <p:cNvPicPr>
            <a:picLocks noChangeAspect="1" noChangeArrowheads="1"/>
          </p:cNvPicPr>
          <p:nvPr/>
        </p:nvPicPr>
        <p:blipFill rotWithShape="1">
          <a:blip r:embed="rId2">
            <a:extLst>
              <a:ext uri="{28A0092B-C50C-407E-A947-70E740481C1C}">
                <a14:useLocalDpi xmlns:a14="http://schemas.microsoft.com/office/drawing/2010/main" val="0"/>
              </a:ext>
            </a:extLst>
          </a:blip>
          <a:srcRect l="52380" t="48071" r="1526" b="1507"/>
          <a:stretch/>
        </p:blipFill>
        <p:spPr bwMode="auto">
          <a:xfrm>
            <a:off x="851943" y="1353811"/>
            <a:ext cx="2037885" cy="15476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599" y="405291"/>
            <a:ext cx="7560840" cy="923330"/>
          </a:xfrm>
          <a:prstGeom prst="rect">
            <a:avLst/>
          </a:prstGeom>
        </p:spPr>
        <p:txBody>
          <a:bodyPr wrap="square">
            <a:spAutoFit/>
          </a:bodyPr>
          <a:lstStyle/>
          <a:p>
            <a:r>
              <a:rPr lang="tt-RU" dirty="0" smtClean="0">
                <a:solidFill>
                  <a:srgbClr val="C00000"/>
                </a:solidFill>
              </a:rPr>
              <a:t>                           </a:t>
            </a:r>
            <a:r>
              <a:rPr lang="tt-RU" b="1" dirty="0" smtClean="0">
                <a:solidFill>
                  <a:srgbClr val="C00000"/>
                </a:solidFill>
                <a:latin typeface="Times New Roman" panose="02020603050405020304" pitchFamily="18" charset="0"/>
                <a:cs typeface="Times New Roman" panose="02020603050405020304" pitchFamily="18" charset="0"/>
              </a:rPr>
              <a:t>Силикат </a:t>
            </a:r>
            <a:r>
              <a:rPr lang="tt-RU" b="1" dirty="0">
                <a:solidFill>
                  <a:srgbClr val="C00000"/>
                </a:solidFill>
                <a:latin typeface="Times New Roman" panose="02020603050405020304" pitchFamily="18" charset="0"/>
                <a:cs typeface="Times New Roman" panose="02020603050405020304" pitchFamily="18" charset="0"/>
              </a:rPr>
              <a:t>сәнәгате </a:t>
            </a:r>
            <a:r>
              <a:rPr lang="tt-RU" b="1" dirty="0" smtClean="0">
                <a:solidFill>
                  <a:srgbClr val="C00000"/>
                </a:solidFill>
                <a:latin typeface="Times New Roman" panose="02020603050405020304" pitchFamily="18" charset="0"/>
                <a:cs typeface="Times New Roman" panose="02020603050405020304" pitchFamily="18" charset="0"/>
              </a:rPr>
              <a:t>төрләре</a:t>
            </a:r>
          </a:p>
          <a:p>
            <a:endParaRPr lang="tt-RU" b="1" dirty="0">
              <a:solidFill>
                <a:srgbClr val="C00000"/>
              </a:solidFill>
              <a:latin typeface="Times New Roman" panose="02020603050405020304" pitchFamily="18" charset="0"/>
              <a:cs typeface="Times New Roman" panose="02020603050405020304" pitchFamily="18" charset="0"/>
            </a:endParaRPr>
          </a:p>
          <a:p>
            <a:r>
              <a:rPr lang="tt-RU" b="1" dirty="0">
                <a:solidFill>
                  <a:srgbClr val="C00000"/>
                </a:solidFill>
                <a:latin typeface="Times New Roman" panose="02020603050405020304" pitchFamily="18" charset="0"/>
                <a:cs typeface="Times New Roman" panose="02020603050405020304" pitchFamily="18" charset="0"/>
              </a:rPr>
              <a:t>     </a:t>
            </a:r>
            <a:r>
              <a:rPr lang="tt-RU" b="1" dirty="0" smtClean="0">
                <a:solidFill>
                  <a:srgbClr val="C00000"/>
                </a:solidFill>
                <a:latin typeface="Times New Roman" panose="02020603050405020304" pitchFamily="18" charset="0"/>
                <a:cs typeface="Times New Roman" panose="02020603050405020304" pitchFamily="18" charset="0"/>
              </a:rPr>
              <a:t> </a:t>
            </a:r>
            <a:r>
              <a:rPr lang="tt-RU" b="1" dirty="0">
                <a:solidFill>
                  <a:srgbClr val="C00000"/>
                </a:solidFill>
                <a:latin typeface="Times New Roman" panose="02020603050405020304" pitchFamily="18" charset="0"/>
                <a:cs typeface="Times New Roman" panose="02020603050405020304" pitchFamily="18" charset="0"/>
              </a:rPr>
              <a:t>Керамика                   Пыяла җитештерү                Цемент җитештерү</a:t>
            </a:r>
          </a:p>
        </p:txBody>
      </p:sp>
      <p:pic>
        <p:nvPicPr>
          <p:cNvPr id="1026" name="Picture 2" descr="https://images.ru.prom.st/645957577_w640_h640_tsement-stroitelnyj-g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511" y="1628798"/>
            <a:ext cx="1067736" cy="706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35.stblizko.ru/images/product/269/903/916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1663" y="2595483"/>
            <a:ext cx="1377431" cy="916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ru.prom.st/432924764_w640_h640_koltsa-zhbi-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3590" y="3694127"/>
            <a:ext cx="133171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t31.stpulscen.ru/images/product/298/784/029_b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5919" y="5013176"/>
            <a:ext cx="1866821" cy="124064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cdn2.static1-sima-land.com/items/2255648/1/700-n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4923" y="1628800"/>
            <a:ext cx="1198710" cy="11987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tg.biz.ua/images/watermarked/1/detailed/84/metropolitan_fn4x-o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3180329"/>
            <a:ext cx="1605141" cy="115369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ae01.alicdn.com/kf/HTB14lr4RVXXXXaiXXXXq6xXFXXXH/Polygon-Shape-Opaque-Static-Glass-Window-Film-Privacy-Decorative-Self-adhesive-Glass-Door-Window-Film-Stick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2247" y="4705565"/>
            <a:ext cx="1466782" cy="146678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etno-butik.ru/assets/images/products/319/490x490/85-kopiy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7007" y="3037097"/>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vsevse.ru/upload/iblock/413/photo266724.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6320" y="4723056"/>
            <a:ext cx="1745689" cy="106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18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7179"/>
            <a:ext cx="7416824"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8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Гнездо сорочьего жаворонк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080" y="285727"/>
            <a:ext cx="2021122" cy="1776077"/>
          </a:xfrm>
          <a:prstGeom prst="rect">
            <a:avLst/>
          </a:prstGeom>
          <a:noFill/>
          <a:ln>
            <a:noFill/>
          </a:ln>
        </p:spPr>
      </p:pic>
      <p:pic>
        <p:nvPicPr>
          <p:cNvPr id="4" name="Рисунок 3" descr="Нора обыкновенной зимородки"/>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080" y="2331476"/>
            <a:ext cx="1845358" cy="1785950"/>
          </a:xfrm>
          <a:prstGeom prst="rect">
            <a:avLst/>
          </a:prstGeom>
          <a:noFill/>
          <a:ln>
            <a:noFill/>
          </a:ln>
        </p:spPr>
      </p:pic>
      <p:pic>
        <p:nvPicPr>
          <p:cNvPr id="5" name="Рисунок 4" descr="http://stat18.privet.ru/lr/0a16fdf7fa15ba079f3f5b96bc9338e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188409"/>
            <a:ext cx="2272483" cy="2025581"/>
          </a:xfrm>
          <a:prstGeom prst="rect">
            <a:avLst/>
          </a:prstGeom>
          <a:noFill/>
          <a:ln>
            <a:noFill/>
          </a:ln>
        </p:spPr>
      </p:pic>
      <p:pic>
        <p:nvPicPr>
          <p:cNvPr id="6" name="Рисунок 5" descr="http://www.life-nature.ru/images/content/article/2011/05/15/flamin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396" y="2180415"/>
            <a:ext cx="2162733" cy="1751459"/>
          </a:xfrm>
          <a:prstGeom prst="rect">
            <a:avLst/>
          </a:prstGeom>
          <a:noFill/>
          <a:ln>
            <a:noFill/>
          </a:ln>
        </p:spPr>
      </p:pic>
      <p:pic>
        <p:nvPicPr>
          <p:cNvPr id="7" name="Рисунок 6" descr="https://arhivurokov.ru/videouroki/html/2017/10/17/v_59e633639561c/img13.jpg"/>
          <p:cNvPicPr/>
          <p:nvPr/>
        </p:nvPicPr>
        <p:blipFill rotWithShape="1">
          <a:blip r:embed="rId6" cstate="print">
            <a:extLst>
              <a:ext uri="{28A0092B-C50C-407E-A947-70E740481C1C}">
                <a14:useLocalDpi xmlns:a14="http://schemas.microsoft.com/office/drawing/2010/main" val="0"/>
              </a:ext>
            </a:extLst>
          </a:blip>
          <a:srcRect l="58451"/>
          <a:stretch/>
        </p:blipFill>
        <p:spPr bwMode="auto">
          <a:xfrm>
            <a:off x="3275856" y="2260494"/>
            <a:ext cx="1655044" cy="1927915"/>
          </a:xfrm>
          <a:prstGeom prst="rect">
            <a:avLst/>
          </a:prstGeom>
          <a:noFill/>
          <a:ln>
            <a:noFill/>
          </a:ln>
        </p:spPr>
      </p:pic>
      <p:pic>
        <p:nvPicPr>
          <p:cNvPr id="8" name="Рисунок 7" descr="Термитники"/>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5631" y="4286199"/>
            <a:ext cx="1896172" cy="1830003"/>
          </a:xfrm>
          <a:prstGeom prst="rect">
            <a:avLst/>
          </a:prstGeom>
          <a:noFill/>
          <a:ln>
            <a:noFill/>
          </a:ln>
        </p:spPr>
      </p:pic>
      <p:pic>
        <p:nvPicPr>
          <p:cNvPr id="9" name="Рисунок 8" descr="Гнездо сцефиды"/>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4385079"/>
            <a:ext cx="1930515" cy="1632244"/>
          </a:xfrm>
          <a:prstGeom prst="rect">
            <a:avLst/>
          </a:prstGeom>
          <a:noFill/>
          <a:ln>
            <a:noFill/>
          </a:ln>
        </p:spPr>
      </p:pic>
      <p:sp>
        <p:nvSpPr>
          <p:cNvPr id="14" name="Прямоугольник 13"/>
          <p:cNvSpPr/>
          <p:nvPr/>
        </p:nvSpPr>
        <p:spPr>
          <a:xfrm>
            <a:off x="687888" y="285727"/>
            <a:ext cx="4892224" cy="1477328"/>
          </a:xfrm>
          <a:prstGeom prst="rect">
            <a:avLst/>
          </a:prstGeom>
        </p:spPr>
        <p:txBody>
          <a:bodyPr wrap="square">
            <a:spAutoFit/>
          </a:bodyPr>
          <a:lstStyle/>
          <a:p>
            <a:r>
              <a:rPr lang="tt-RU" b="1" dirty="0" smtClean="0">
                <a:solidFill>
                  <a:srgbClr val="C00000"/>
                </a:solidFill>
                <a:latin typeface="Times New Roman"/>
                <a:ea typeface="Calibri"/>
              </a:rPr>
              <a:t>Яңа </a:t>
            </a:r>
            <a:r>
              <a:rPr lang="tt-RU" b="1" dirty="0">
                <a:solidFill>
                  <a:srgbClr val="C00000"/>
                </a:solidFill>
                <a:latin typeface="Times New Roman"/>
                <a:ea typeface="Calibri"/>
              </a:rPr>
              <a:t>белемнәрне беренчел  </a:t>
            </a:r>
            <a:r>
              <a:rPr lang="tt-RU" b="1" dirty="0" smtClean="0">
                <a:solidFill>
                  <a:srgbClr val="C00000"/>
                </a:solidFill>
                <a:latin typeface="Times New Roman"/>
                <a:ea typeface="Calibri"/>
              </a:rPr>
              <a:t>үзләштерү.</a:t>
            </a:r>
          </a:p>
          <a:p>
            <a:r>
              <a:rPr lang="tt-RU" dirty="0" smtClean="0"/>
              <a:t> </a:t>
            </a:r>
            <a:r>
              <a:rPr lang="tt-RU" dirty="0" smtClean="0">
                <a:latin typeface="Times New Roman" panose="02020603050405020304" pitchFamily="18" charset="0"/>
                <a:cs typeface="Times New Roman" panose="02020603050405020304" pitchFamily="18" charset="0"/>
              </a:rPr>
              <a:t>Бу хайван нарны нәрсә берләштерә. ?</a:t>
            </a:r>
          </a:p>
          <a:p>
            <a:r>
              <a:rPr lang="tt-RU" dirty="0" smtClean="0">
                <a:latin typeface="Times New Roman" panose="02020603050405020304" pitchFamily="18" charset="0"/>
                <a:cs typeface="Times New Roman" panose="02020603050405020304" pitchFamily="18" charset="0"/>
              </a:rPr>
              <a:t> Оя </a:t>
            </a:r>
            <a:r>
              <a:rPr lang="tt-RU" dirty="0">
                <a:latin typeface="Times New Roman" panose="02020603050405020304" pitchFamily="18" charset="0"/>
                <a:cs typeface="Times New Roman" panose="02020603050405020304" pitchFamily="18" charset="0"/>
              </a:rPr>
              <a:t>ясаганда балчыкның нинди үзлекләре  кулланыла?</a:t>
            </a:r>
            <a:endParaRPr lang="ru-RU" b="1" dirty="0">
              <a:latin typeface="Times New Roman" panose="02020603050405020304" pitchFamily="18" charset="0"/>
              <a:ea typeface="Calibri"/>
              <a:cs typeface="Times New Roman" panose="02020603050405020304" pitchFamily="18" charset="0"/>
            </a:endParaRPr>
          </a:p>
          <a:p>
            <a:endParaRPr lang="ru-RU" b="1" dirty="0">
              <a:latin typeface="Times New Roman"/>
              <a:ea typeface="Calibri"/>
            </a:endParaRPr>
          </a:p>
        </p:txBody>
      </p:sp>
    </p:spTree>
    <p:extLst>
      <p:ext uri="{BB962C8B-B14F-4D97-AF65-F5344CB8AC3E}">
        <p14:creationId xmlns:p14="http://schemas.microsoft.com/office/powerpoint/2010/main" val="363450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8951" y="116632"/>
            <a:ext cx="7992888" cy="5816977"/>
          </a:xfrm>
          <a:prstGeom prst="rect">
            <a:avLst/>
          </a:prstGeom>
        </p:spPr>
        <p:txBody>
          <a:bodyPr wrap="square">
            <a:spAutoFit/>
          </a:bodyPr>
          <a:lstStyle/>
          <a:p>
            <a:r>
              <a:rPr lang="tt-RU" sz="1600" i="1" dirty="0" smtClean="0">
                <a:latin typeface="Times New Roman" panose="02020603050405020304" pitchFamily="18" charset="0"/>
                <a:cs typeface="Times New Roman" panose="02020603050405020304" pitchFamily="18" charset="0"/>
              </a:rPr>
              <a:t> </a:t>
            </a:r>
          </a:p>
          <a:p>
            <a:r>
              <a:rPr lang="tt-RU" b="1" dirty="0" smtClean="0">
                <a:solidFill>
                  <a:srgbClr val="C00000"/>
                </a:solidFill>
                <a:latin typeface="Times New Roman" panose="02020603050405020304" pitchFamily="18" charset="0"/>
                <a:cs typeface="Times New Roman" panose="02020603050405020304" pitchFamily="18" charset="0"/>
              </a:rPr>
              <a:t>Төркемнәрдә эш.</a:t>
            </a:r>
          </a:p>
          <a:p>
            <a:endParaRPr lang="tt-RU" sz="1600" i="1" dirty="0">
              <a:latin typeface="Times New Roman" panose="02020603050405020304" pitchFamily="18" charset="0"/>
              <a:cs typeface="Times New Roman" panose="02020603050405020304" pitchFamily="18" charset="0"/>
            </a:endParaRPr>
          </a:p>
          <a:p>
            <a:r>
              <a:rPr lang="tt-RU" sz="1600" b="1" dirty="0" smtClean="0">
                <a:latin typeface="Times New Roman" panose="02020603050405020304" pitchFamily="18" charset="0"/>
                <a:cs typeface="Times New Roman" panose="02020603050405020304" pitchFamily="18" charset="0"/>
              </a:rPr>
              <a:t>1нче  </a:t>
            </a:r>
            <a:r>
              <a:rPr lang="tt-RU" sz="1600" b="1" dirty="0">
                <a:latin typeface="Times New Roman" panose="02020603050405020304" pitchFamily="18" charset="0"/>
                <a:cs typeface="Times New Roman" panose="02020603050405020304" pitchFamily="18" charset="0"/>
              </a:rPr>
              <a:t>төркем </a:t>
            </a:r>
            <a:r>
              <a:rPr lang="tt-RU" sz="1600" b="1" dirty="0" smtClean="0">
                <a:latin typeface="Times New Roman" panose="02020603050405020304" pitchFamily="18" charset="0"/>
                <a:cs typeface="Times New Roman" panose="02020603050405020304" pitchFamily="18" charset="0"/>
              </a:rPr>
              <a:t>  --балчыкның үзлеге.</a:t>
            </a:r>
          </a:p>
          <a:p>
            <a:r>
              <a:rPr lang="tt-RU" sz="1600" dirty="0">
                <a:latin typeface="Times New Roman" panose="02020603050405020304" pitchFamily="18" charset="0"/>
                <a:ea typeface="Calibri"/>
                <a:cs typeface="Times New Roman" panose="02020603050405020304" pitchFamily="18" charset="0"/>
              </a:rPr>
              <a:t>Балчык — башлыча балчыклы минераллардан торган утырма тау токымы. Балчыкның мөһим үзенчәлекләре минераль, гранулометрик һәм химик составына бәйле. </a:t>
            </a:r>
            <a:r>
              <a:rPr lang="tt-RU" sz="1600" dirty="0" smtClean="0">
                <a:latin typeface="Times New Roman" panose="02020603050405020304" pitchFamily="18" charset="0"/>
                <a:ea typeface="Calibri"/>
                <a:cs typeface="Times New Roman" panose="02020603050405020304" pitchFamily="18" charset="0"/>
              </a:rPr>
              <a:t>Төп </a:t>
            </a:r>
            <a:r>
              <a:rPr lang="tt-RU" sz="1600" dirty="0">
                <a:latin typeface="Times New Roman" panose="02020603050405020304" pitchFamily="18" charset="0"/>
                <a:ea typeface="Calibri"/>
                <a:cs typeface="Times New Roman" panose="02020603050405020304" pitchFamily="18" charset="0"/>
              </a:rPr>
              <a:t>химик компонентлары булып кремний оксиды (30—70%), алюминий (10—40%) һәм су (5-10%) тора. Минераль составы буенча полиминераль һәм мономинераль (каолинитлы, гидрослюдалы, монтмориллонитлы); чыгышы буенча — физик (ватык) һәм химик (калдык — ашалу катлаулары балчык); утырма туплану шартлары буенча — диңгез һәм континенталь; техник таләпләр характеры буенча — җиңел эрүчән, утка чыдам һәм авыр эрүчән, каолиннар, монтмориллонитлы (адсорбция һәм югары дисперсион) балчыкларга бүленә</a:t>
            </a:r>
            <a:r>
              <a:rPr lang="tt-RU" sz="1600" dirty="0" smtClean="0">
                <a:latin typeface="Times New Roman" panose="02020603050405020304" pitchFamily="18" charset="0"/>
                <a:ea typeface="Calibri"/>
                <a:cs typeface="Times New Roman" panose="02020603050405020304" pitchFamily="18" charset="0"/>
              </a:rPr>
              <a:t>.</a:t>
            </a:r>
            <a:r>
              <a:rPr lang="tt-RU" sz="1600" dirty="0">
                <a:latin typeface="Times New Roman" panose="02020603050405020304" pitchFamily="18" charset="0"/>
                <a:ea typeface="Calibri"/>
                <a:cs typeface="Times New Roman" panose="02020603050405020304" pitchFamily="18" charset="0"/>
              </a:rPr>
              <a:t> Төсләре ак, ачык соры, ачык көрән яки кара; түбән дисперслылар; яну температурасы 1100-1250°С. </a:t>
            </a:r>
            <a:endParaRPr lang="tt-RU" sz="1600" dirty="0" smtClean="0">
              <a:latin typeface="Times New Roman" panose="02020603050405020304" pitchFamily="18" charset="0"/>
              <a:cs typeface="Times New Roman" panose="02020603050405020304" pitchFamily="18" charset="0"/>
            </a:endParaRPr>
          </a:p>
          <a:p>
            <a:endParaRPr lang="tt-RU" sz="1600" b="1" dirty="0">
              <a:latin typeface="Times New Roman" panose="02020603050405020304" pitchFamily="18" charset="0"/>
              <a:cs typeface="Times New Roman" panose="02020603050405020304" pitchFamily="18" charset="0"/>
            </a:endParaRPr>
          </a:p>
          <a:p>
            <a:r>
              <a:rPr lang="tt-RU" sz="1600" b="1" dirty="0">
                <a:latin typeface="Times New Roman" panose="02020603050405020304" pitchFamily="18" charset="0"/>
                <a:ea typeface="Calibri"/>
                <a:cs typeface="Times New Roman" panose="02020603050405020304" pitchFamily="18" charset="0"/>
              </a:rPr>
              <a:t>2 </a:t>
            </a:r>
            <a:r>
              <a:rPr lang="tt-RU" sz="1600" b="1" dirty="0" smtClean="0">
                <a:latin typeface="Times New Roman" panose="02020603050405020304" pitchFamily="18" charset="0"/>
                <a:ea typeface="Calibri"/>
                <a:cs typeface="Times New Roman" panose="02020603050405020304" pitchFamily="18" charset="0"/>
              </a:rPr>
              <a:t>төркем--балчыкның </a:t>
            </a:r>
            <a:r>
              <a:rPr lang="tt-RU" sz="1600" b="1" dirty="0">
                <a:latin typeface="Times New Roman" panose="02020603050405020304" pitchFamily="18" charset="0"/>
                <a:ea typeface="Calibri"/>
                <a:cs typeface="Times New Roman" panose="02020603050405020304" pitchFamily="18" charset="0"/>
              </a:rPr>
              <a:t>кеше тормышында </a:t>
            </a:r>
            <a:r>
              <a:rPr lang="tt-RU" sz="1600" b="1" dirty="0" smtClean="0">
                <a:latin typeface="Times New Roman" panose="02020603050405020304" pitchFamily="18" charset="0"/>
                <a:ea typeface="Calibri"/>
                <a:cs typeface="Times New Roman" panose="02020603050405020304" pitchFamily="18" charset="0"/>
              </a:rPr>
              <a:t>кулланылышы.</a:t>
            </a:r>
          </a:p>
          <a:p>
            <a:r>
              <a:rPr lang="ru-RU" sz="1600" dirty="0" err="1" smtClean="0">
                <a:latin typeface="Times New Roman" panose="02020603050405020304" pitchFamily="18" charset="0"/>
                <a:ea typeface="Calibri"/>
                <a:cs typeface="Times New Roman" panose="02020603050405020304" pitchFamily="18" charset="0"/>
              </a:rPr>
              <a:t>Медицинада</a:t>
            </a:r>
            <a:r>
              <a:rPr lang="ru-RU" sz="1600" dirty="0" smtClean="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куллану</a:t>
            </a:r>
            <a:r>
              <a:rPr lang="ru-RU" sz="1600" dirty="0">
                <a:latin typeface="Times New Roman" panose="02020603050405020304" pitchFamily="18" charset="0"/>
                <a:ea typeface="Calibri"/>
                <a:cs typeface="Times New Roman" panose="02020603050405020304" pitchFamily="18" charset="0"/>
              </a:rPr>
              <a:t>. </a:t>
            </a:r>
            <a:endParaRPr lang="ru-RU" sz="1600" dirty="0" smtClean="0">
              <a:latin typeface="Times New Roman" panose="02020603050405020304" pitchFamily="18" charset="0"/>
              <a:ea typeface="Calibri"/>
              <a:cs typeface="Times New Roman" panose="02020603050405020304" pitchFamily="18" charset="0"/>
            </a:endParaRPr>
          </a:p>
          <a:p>
            <a:r>
              <a:rPr lang="ru-RU" sz="1600" dirty="0" err="1" smtClean="0">
                <a:latin typeface="Times New Roman" panose="02020603050405020304" pitchFamily="18" charset="0"/>
                <a:ea typeface="Calibri"/>
                <a:cs typeface="Times New Roman" panose="02020603050405020304" pitchFamily="18" charset="0"/>
              </a:rPr>
              <a:t>Борынгы</a:t>
            </a:r>
            <a:r>
              <a:rPr lang="ru-RU" sz="1600" dirty="0" smtClean="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Ассириядә</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китап-плиткалар</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уйлап</a:t>
            </a:r>
            <a:r>
              <a:rPr lang="ru-RU" sz="1600" dirty="0">
                <a:latin typeface="Times New Roman" panose="02020603050405020304" pitchFamily="18" charset="0"/>
                <a:ea typeface="Calibri"/>
                <a:cs typeface="Times New Roman" panose="02020603050405020304" pitchFamily="18" charset="0"/>
              </a:rPr>
              <a:t> </a:t>
            </a:r>
            <a:r>
              <a:rPr lang="ru-RU" sz="1600" dirty="0" err="1">
                <a:latin typeface="Times New Roman" panose="02020603050405020304" pitchFamily="18" charset="0"/>
                <a:ea typeface="Calibri"/>
                <a:cs typeface="Times New Roman" panose="02020603050405020304" pitchFamily="18" charset="0"/>
              </a:rPr>
              <a:t>табыла</a:t>
            </a:r>
            <a:r>
              <a:rPr lang="ru-RU" sz="1600" dirty="0">
                <a:latin typeface="Times New Roman" panose="02020603050405020304" pitchFamily="18" charset="0"/>
                <a:ea typeface="Calibri"/>
                <a:cs typeface="Times New Roman" panose="02020603050405020304" pitchFamily="18" charset="0"/>
              </a:rPr>
              <a:t>. </a:t>
            </a:r>
          </a:p>
          <a:p>
            <a:r>
              <a:rPr lang="tt-RU" sz="1600" dirty="0" smtClean="0">
                <a:latin typeface="Times New Roman" panose="02020603050405020304" pitchFamily="18" charset="0"/>
                <a:ea typeface="Calibri"/>
                <a:cs typeface="Times New Roman" panose="02020603050405020304" pitchFamily="18" charset="0"/>
              </a:rPr>
              <a:t>Төзелеш </a:t>
            </a:r>
            <a:r>
              <a:rPr lang="tt-RU" sz="1600" dirty="0">
                <a:latin typeface="Times New Roman" panose="02020603050405020304" pitchFamily="18" charset="0"/>
                <a:ea typeface="Calibri"/>
                <a:cs typeface="Times New Roman" panose="02020603050405020304" pitchFamily="18" charset="0"/>
              </a:rPr>
              <a:t>материаллары җитештерүдә. </a:t>
            </a:r>
            <a:r>
              <a:rPr lang="tt-RU" sz="1600" dirty="0" smtClean="0">
                <a:latin typeface="Times New Roman" panose="02020603050405020304" pitchFamily="18" charset="0"/>
                <a:ea typeface="Calibri"/>
                <a:cs typeface="Times New Roman" panose="02020603050405020304" pitchFamily="18" charset="0"/>
              </a:rPr>
              <a:t>куллану.  </a:t>
            </a:r>
          </a:p>
          <a:p>
            <a:r>
              <a:rPr lang="tt-RU" sz="1600" dirty="0" smtClean="0">
                <a:latin typeface="Times New Roman" panose="02020603050405020304" pitchFamily="18" charset="0"/>
                <a:ea typeface="Calibri"/>
                <a:cs typeface="Times New Roman" panose="02020603050405020304" pitchFamily="18" charset="0"/>
              </a:rPr>
              <a:t>Керамика </a:t>
            </a:r>
            <a:r>
              <a:rPr lang="tt-RU" sz="1600" dirty="0">
                <a:latin typeface="Times New Roman" panose="02020603050405020304" pitchFamily="18" charset="0"/>
                <a:ea typeface="Calibri"/>
                <a:cs typeface="Times New Roman" panose="02020603050405020304" pitchFamily="18" charset="0"/>
              </a:rPr>
              <a:t>әйберләре, савыт- сабалар , төрле уенчыклар ясауда кулланыла</a:t>
            </a:r>
            <a:r>
              <a:rPr lang="tt-RU" sz="1600" dirty="0">
                <a:solidFill>
                  <a:srgbClr val="FF0000"/>
                </a:solidFill>
                <a:latin typeface="Times New Roman" panose="02020603050405020304" pitchFamily="18" charset="0"/>
                <a:ea typeface="Calibri"/>
                <a:cs typeface="Times New Roman" panose="02020603050405020304" pitchFamily="18" charset="0"/>
              </a:rPr>
              <a:t>. </a:t>
            </a:r>
            <a:endParaRPr lang="tt-RU" sz="1600" i="1" dirty="0">
              <a:latin typeface="Times New Roman" panose="02020603050405020304" pitchFamily="18" charset="0"/>
              <a:cs typeface="Times New Roman" panose="02020603050405020304" pitchFamily="18" charset="0"/>
            </a:endParaRPr>
          </a:p>
          <a:p>
            <a:endParaRPr lang="tt-RU" sz="1600" i="1" dirty="0" smtClean="0">
              <a:latin typeface="Times New Roman" panose="02020603050405020304" pitchFamily="18" charset="0"/>
              <a:cs typeface="Times New Roman" panose="02020603050405020304" pitchFamily="18" charset="0"/>
            </a:endParaRPr>
          </a:p>
          <a:p>
            <a:endParaRPr lang="tt-RU" sz="1600" i="1" dirty="0">
              <a:latin typeface="Times New Roman" panose="02020603050405020304" pitchFamily="18" charset="0"/>
              <a:cs typeface="Times New Roman" panose="02020603050405020304" pitchFamily="18" charset="0"/>
            </a:endParaRPr>
          </a:p>
          <a:p>
            <a:endParaRPr lang="tt-RU" dirty="0"/>
          </a:p>
        </p:txBody>
      </p:sp>
    </p:spTree>
    <p:extLst>
      <p:ext uri="{BB962C8B-B14F-4D97-AF65-F5344CB8AC3E}">
        <p14:creationId xmlns:p14="http://schemas.microsoft.com/office/powerpoint/2010/main" val="3518728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5976664" cy="646331"/>
          </a:xfrm>
          <a:prstGeom prst="rect">
            <a:avLst/>
          </a:prstGeom>
        </p:spPr>
        <p:txBody>
          <a:bodyPr wrap="square">
            <a:spAutoFit/>
          </a:bodyPr>
          <a:lstStyle/>
          <a:p>
            <a:r>
              <a:rPr lang="tt-RU" b="1" dirty="0" smtClean="0">
                <a:solidFill>
                  <a:srgbClr val="C00000"/>
                </a:solidFill>
                <a:latin typeface="Times New Roman" panose="02020603050405020304" pitchFamily="18" charset="0"/>
                <a:ea typeface="Calibri"/>
                <a:cs typeface="Times New Roman" panose="02020603050405020304" pitchFamily="18" charset="0"/>
              </a:rPr>
              <a:t>Үзләштергән </a:t>
            </a:r>
            <a:r>
              <a:rPr lang="tt-RU" b="1" dirty="0">
                <a:solidFill>
                  <a:srgbClr val="C00000"/>
                </a:solidFill>
                <a:latin typeface="Times New Roman" panose="02020603050405020304" pitchFamily="18" charset="0"/>
                <a:ea typeface="Calibri"/>
                <a:cs typeface="Times New Roman" panose="02020603050405020304" pitchFamily="18" charset="0"/>
              </a:rPr>
              <a:t>белемнәрне </a:t>
            </a:r>
            <a:r>
              <a:rPr lang="tt-RU" b="1" dirty="0" smtClean="0">
                <a:solidFill>
                  <a:srgbClr val="C00000"/>
                </a:solidFill>
                <a:latin typeface="Times New Roman" panose="02020603050405020304" pitchFamily="18" charset="0"/>
                <a:ea typeface="Calibri"/>
                <a:cs typeface="Times New Roman" panose="02020603050405020304" pitchFamily="18" charset="0"/>
              </a:rPr>
              <a:t>ныгыту             </a:t>
            </a:r>
            <a:r>
              <a:rPr lang="tt-RU" dirty="0" smtClean="0">
                <a:latin typeface="Times New Roman" panose="02020603050405020304" pitchFamily="18" charset="0"/>
                <a:cs typeface="Times New Roman" panose="02020603050405020304" pitchFamily="18" charset="0"/>
              </a:rPr>
              <a:t>(таблица тутыру)</a:t>
            </a:r>
            <a:endParaRPr lang="tt-RU"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54886343"/>
              </p:ext>
            </p:extLst>
          </p:nvPr>
        </p:nvGraphicFramePr>
        <p:xfrm>
          <a:off x="539552" y="1507393"/>
          <a:ext cx="8065008" cy="4160520"/>
        </p:xfrm>
        <a:graphic>
          <a:graphicData uri="http://schemas.openxmlformats.org/drawingml/2006/table">
            <a:tbl>
              <a:tblPr firstRow="1" firstCol="1" lastRow="1" lastCol="1" bandRow="1" bandCol="1"/>
              <a:tblGrid>
                <a:gridCol w="1254915"/>
                <a:gridCol w="2650162"/>
                <a:gridCol w="1446862"/>
                <a:gridCol w="2713069"/>
              </a:tblGrid>
              <a:tr h="770565">
                <a:tc>
                  <a:txBody>
                    <a:bodyPr/>
                    <a:lstStyle/>
                    <a:p>
                      <a:pPr>
                        <a:lnSpc>
                          <a:spcPct val="150000"/>
                        </a:lnSpc>
                        <a:spcAft>
                          <a:spcPts val="0"/>
                        </a:spcAft>
                      </a:pPr>
                      <a:r>
                        <a:rPr lang="ru-RU" sz="1400" b="1" dirty="0">
                          <a:effectLst/>
                          <a:latin typeface="Times New Roman"/>
                          <a:ea typeface="Calibri"/>
                          <a:cs typeface="Times New Roman"/>
                        </a:rPr>
                        <a:t>Силикат </a:t>
                      </a:r>
                      <a:r>
                        <a:rPr lang="ru-RU" sz="1400" b="1" dirty="0" err="1">
                          <a:effectLst/>
                          <a:latin typeface="Times New Roman"/>
                          <a:ea typeface="Calibri"/>
                          <a:cs typeface="Times New Roman"/>
                        </a:rPr>
                        <a:t>сәнәгатенең</a:t>
                      </a:r>
                      <a:r>
                        <a:rPr lang="ru-RU" sz="1400" b="1" dirty="0">
                          <a:effectLst/>
                          <a:latin typeface="Times New Roman"/>
                          <a:ea typeface="Calibri"/>
                          <a:cs typeface="Times New Roman"/>
                        </a:rPr>
                        <a:t> </a:t>
                      </a:r>
                      <a:r>
                        <a:rPr lang="ru-RU" sz="1400" b="1" dirty="0" err="1">
                          <a:effectLst/>
                          <a:latin typeface="Times New Roman"/>
                          <a:ea typeface="Calibri"/>
                          <a:cs typeface="Times New Roman"/>
                        </a:rPr>
                        <a:t>төп</a:t>
                      </a:r>
                      <a:r>
                        <a:rPr lang="ru-RU" sz="1400" b="1" dirty="0">
                          <a:effectLst/>
                          <a:latin typeface="Times New Roman"/>
                          <a:ea typeface="Calibri"/>
                          <a:cs typeface="Times New Roman"/>
                        </a:rPr>
                        <a:t> </a:t>
                      </a:r>
                      <a:r>
                        <a:rPr lang="ru-RU" sz="1400" b="1" dirty="0" err="1">
                          <a:effectLst/>
                          <a:latin typeface="Times New Roman"/>
                          <a:ea typeface="Calibri"/>
                          <a:cs typeface="Times New Roman"/>
                        </a:rPr>
                        <a:t>юнәлешләре</a:t>
                      </a:r>
                      <a:endParaRPr lang="tt-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tt-RU" sz="1400" b="1" dirty="0">
                          <a:effectLst/>
                          <a:latin typeface="Times New Roman"/>
                          <a:ea typeface="Times New Roman"/>
                          <a:cs typeface="Times New Roman"/>
                        </a:rPr>
                        <a:t>чималы</a:t>
                      </a:r>
                      <a:endParaRPr lang="tt-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tt-RU" sz="1400" b="1" dirty="0">
                          <a:effectLst/>
                          <a:latin typeface="Times New Roman"/>
                          <a:ea typeface="Times New Roman"/>
                          <a:cs typeface="Times New Roman"/>
                        </a:rPr>
                        <a:t>Җитештерү этаплары</a:t>
                      </a:r>
                      <a:endParaRPr lang="tt-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tt-RU" sz="1400" b="1">
                          <a:effectLst/>
                          <a:latin typeface="Times New Roman"/>
                          <a:ea typeface="Times New Roman"/>
                          <a:cs typeface="Times New Roman"/>
                        </a:rPr>
                        <a:t>Төрләре һәм куллану өлкәләре</a:t>
                      </a:r>
                      <a:endParaRPr lang="tt-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771">
                <a:tc>
                  <a:txBody>
                    <a:bodyPr/>
                    <a:lstStyle/>
                    <a:p>
                      <a:pPr>
                        <a:lnSpc>
                          <a:spcPct val="150000"/>
                        </a:lnSpc>
                        <a:spcAft>
                          <a:spcPts val="0"/>
                        </a:spcAft>
                      </a:pPr>
                      <a:r>
                        <a:rPr lang="ru-RU" sz="1400" b="1">
                          <a:effectLst/>
                          <a:latin typeface="Times New Roman"/>
                          <a:ea typeface="Times New Roman"/>
                          <a:cs typeface="Times New Roman"/>
                        </a:rPr>
                        <a:t>Керамика</a:t>
                      </a:r>
                      <a:endParaRPr lang="tt-RU" sz="1100">
                        <a:effectLst/>
                        <a:latin typeface="Calibri"/>
                        <a:ea typeface="Calibri"/>
                        <a:cs typeface="Times New Roman"/>
                      </a:endParaRPr>
                    </a:p>
                    <a:p>
                      <a:pPr>
                        <a:lnSpc>
                          <a:spcPct val="150000"/>
                        </a:lnSpc>
                        <a:spcAft>
                          <a:spcPts val="0"/>
                        </a:spcAft>
                      </a:pPr>
                      <a:r>
                        <a:rPr lang="ru-RU" sz="1400">
                          <a:solidFill>
                            <a:srgbClr val="000000"/>
                          </a:solidFill>
                          <a:effectLst/>
                          <a:latin typeface="Times New Roman"/>
                          <a:ea typeface="Calibri"/>
                          <a:cs typeface="Times New Roman"/>
                        </a:rPr>
                        <a:t>Дымлы балчык йомшак һәм пластик: аңа теләсә нинди форма</a:t>
                      </a:r>
                      <a:r>
                        <a:rPr lang="tt-RU" sz="1400">
                          <a:solidFill>
                            <a:srgbClr val="000000"/>
                          </a:solidFill>
                          <a:effectLst/>
                          <a:latin typeface="Times New Roman"/>
                          <a:ea typeface="Calibri"/>
                          <a:cs typeface="Times New Roman"/>
                        </a:rPr>
                        <a:t>ны </a:t>
                      </a:r>
                      <a:r>
                        <a:rPr lang="ru-RU" sz="1400">
                          <a:solidFill>
                            <a:srgbClr val="000000"/>
                          </a:solidFill>
                          <a:effectLst/>
                          <a:latin typeface="Times New Roman"/>
                          <a:ea typeface="Calibri"/>
                          <a:cs typeface="Times New Roman"/>
                        </a:rPr>
                        <a:t> җиңел бирергә була</a:t>
                      </a:r>
                      <a:endParaRPr lang="tt-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400">
                          <a:solidFill>
                            <a:srgbClr val="000000"/>
                          </a:solidFill>
                          <a:effectLst/>
                          <a:latin typeface="Times New Roman"/>
                          <a:ea typeface="Calibri"/>
                          <a:cs typeface="Times New Roman"/>
                        </a:rPr>
                        <a:t>Чиста балчык калинит минералыннан тора (Al2O3*2SiO2*2H2O).</a:t>
                      </a:r>
                      <a:endParaRPr lang="tt-RU" sz="1100">
                        <a:effectLst/>
                        <a:latin typeface="Calibri"/>
                        <a:ea typeface="Calibri"/>
                        <a:cs typeface="Times New Roman"/>
                      </a:endParaRPr>
                    </a:p>
                    <a:p>
                      <a:pPr>
                        <a:lnSpc>
                          <a:spcPct val="150000"/>
                        </a:lnSpc>
                        <a:spcAft>
                          <a:spcPts val="0"/>
                        </a:spcAft>
                      </a:pPr>
                      <a:r>
                        <a:rPr lang="tt-RU" sz="1400">
                          <a:solidFill>
                            <a:srgbClr val="000000"/>
                          </a:solidFill>
                          <a:effectLst/>
                          <a:latin typeface="Times New Roman"/>
                          <a:ea typeface="Calibri"/>
                          <a:cs typeface="Times New Roman"/>
                        </a:rPr>
                        <a:t>Керамик эшләнмәләр җитештерү өчен шулай ук минераль өстәмәләр кулланалар.</a:t>
                      </a:r>
                      <a:endParaRPr lang="tt-RU" sz="1100">
                        <a:effectLst/>
                        <a:latin typeface="Calibri"/>
                        <a:ea typeface="Calibri"/>
                        <a:cs typeface="Times New Roman"/>
                      </a:endParaRPr>
                    </a:p>
                    <a:p>
                      <a:pPr>
                        <a:lnSpc>
                          <a:spcPct val="150000"/>
                        </a:lnSpc>
                        <a:spcAft>
                          <a:spcPts val="675"/>
                        </a:spcAft>
                      </a:pPr>
                      <a:r>
                        <a:rPr lang="tt-RU" sz="1400">
                          <a:solidFill>
                            <a:srgbClr val="7030A0"/>
                          </a:solidFill>
                          <a:effectLst/>
                          <a:latin typeface="Times New Roman"/>
                          <a:ea typeface="Times New Roman"/>
                          <a:cs typeface="Times New Roman"/>
                        </a:rPr>
                        <a:t> </a:t>
                      </a:r>
                      <a:endParaRPr lang="tt-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400"/>
                        </a:spcAft>
                      </a:pPr>
                      <a:r>
                        <a:rPr lang="tt-RU" sz="1400">
                          <a:solidFill>
                            <a:srgbClr val="000000"/>
                          </a:solidFill>
                          <a:effectLst/>
                          <a:latin typeface="Times New Roman"/>
                          <a:ea typeface="Calibri"/>
                          <a:cs typeface="Times New Roman"/>
                        </a:rPr>
                        <a:t> Чимал әзерләгәндә балчыкны су белән кушалар , форма бирелә, ул киптерелә һәм яндырыла.</a:t>
                      </a:r>
                      <a:endParaRPr lang="tt-RU" sz="1100">
                        <a:effectLst/>
                        <a:latin typeface="Calibri"/>
                        <a:ea typeface="Calibri"/>
                        <a:cs typeface="Times New Roman"/>
                      </a:endParaRPr>
                    </a:p>
                    <a:p>
                      <a:pPr>
                        <a:lnSpc>
                          <a:spcPct val="150000"/>
                        </a:lnSpc>
                        <a:spcAft>
                          <a:spcPts val="0"/>
                        </a:spcAft>
                      </a:pPr>
                      <a:r>
                        <a:rPr lang="tt-RU" sz="1400">
                          <a:solidFill>
                            <a:srgbClr val="7030A0"/>
                          </a:solidFill>
                          <a:effectLst/>
                          <a:latin typeface="Times New Roman"/>
                          <a:ea typeface="Times New Roman"/>
                          <a:cs typeface="Times New Roman"/>
                        </a:rPr>
                        <a:t> </a:t>
                      </a:r>
                      <a:endParaRPr lang="tt-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tt-RU" sz="1400" dirty="0">
                          <a:solidFill>
                            <a:srgbClr val="000000"/>
                          </a:solidFill>
                          <a:effectLst/>
                          <a:latin typeface="Times New Roman"/>
                          <a:ea typeface="Calibri"/>
                          <a:cs typeface="Times New Roman"/>
                        </a:rPr>
                        <a:t> Төзелеш материаллары  (төрле кирпичләр,стена  һәм идән өчен төрле плиткалар,  ), фарфор, фаянс эшләнмәләр,төрле  савыт-сабалар</a:t>
                      </a:r>
                      <a:endParaRPr lang="tt-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210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476672"/>
            <a:ext cx="5976664" cy="369332"/>
          </a:xfrm>
          <a:prstGeom prst="rect">
            <a:avLst/>
          </a:prstGeom>
        </p:spPr>
        <p:txBody>
          <a:bodyPr wrap="square">
            <a:spAutoFit/>
          </a:bodyPr>
          <a:lstStyle/>
          <a:p>
            <a:r>
              <a:rPr lang="tt-RU" b="1" dirty="0" smtClean="0">
                <a:solidFill>
                  <a:srgbClr val="C00000"/>
                </a:solidFill>
                <a:latin typeface="Times New Roman" panose="02020603050405020304" pitchFamily="18" charset="0"/>
                <a:cs typeface="Times New Roman" panose="02020603050405020304" pitchFamily="18" charset="0"/>
              </a:rPr>
              <a:t>Силикат сәнәгате белән бәйле экологик мәс</a:t>
            </a:r>
            <a:r>
              <a:rPr lang="ru-RU" b="1" dirty="0" smtClean="0">
                <a:solidFill>
                  <a:srgbClr val="C00000"/>
                </a:solidFill>
                <a:latin typeface="Times New Roman" panose="02020603050405020304" pitchFamily="18" charset="0"/>
                <a:cs typeface="Times New Roman" panose="02020603050405020304" pitchFamily="18" charset="0"/>
              </a:rPr>
              <a:t>ь</a:t>
            </a:r>
            <a:r>
              <a:rPr lang="tt-RU" b="1" dirty="0" smtClean="0">
                <a:solidFill>
                  <a:srgbClr val="C00000"/>
                </a:solidFill>
                <a:latin typeface="Times New Roman" panose="02020603050405020304" pitchFamily="18" charset="0"/>
                <a:cs typeface="Times New Roman" panose="02020603050405020304" pitchFamily="18" charset="0"/>
              </a:rPr>
              <a:t>әләләр:</a:t>
            </a:r>
            <a:endParaRPr lang="tt-RU" b="1"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99592" y="846004"/>
            <a:ext cx="7200800" cy="2339102"/>
          </a:xfrm>
          <a:prstGeom prst="rect">
            <a:avLst/>
          </a:prstGeom>
        </p:spPr>
        <p:txBody>
          <a:bodyPr wrap="square">
            <a:spAutoFit/>
          </a:bodyPr>
          <a:lstStyle/>
          <a:p>
            <a:r>
              <a:rPr lang="tt-RU" dirty="0"/>
              <a:t>-</a:t>
            </a:r>
            <a:r>
              <a:rPr lang="tt-RU" dirty="0" smtClean="0"/>
              <a:t>Т</a:t>
            </a:r>
            <a:r>
              <a:rPr lang="tt-RU" sz="1600" dirty="0" smtClean="0">
                <a:latin typeface="Times New Roman" panose="02020603050405020304" pitchFamily="18" charset="0"/>
                <a:cs typeface="Times New Roman" panose="02020603050405020304" pitchFamily="18" charset="0"/>
              </a:rPr>
              <a:t>абигый ресурслар сәнәгатьтә </a:t>
            </a:r>
            <a:r>
              <a:rPr lang="tt-RU" sz="1600" dirty="0">
                <a:latin typeface="Times New Roman" panose="02020603050405020304" pitchFamily="18" charset="0"/>
                <a:cs typeface="Times New Roman" panose="02020603050405020304" pitchFamily="18" charset="0"/>
              </a:rPr>
              <a:t>киң  кулланыла, </a:t>
            </a:r>
            <a:r>
              <a:rPr lang="tt-RU" sz="1600" dirty="0" smtClean="0">
                <a:latin typeface="Times New Roman" panose="02020603050405020304" pitchFamily="18" charset="0"/>
                <a:cs typeface="Times New Roman" panose="02020603050405020304" pitchFamily="18" charset="0"/>
              </a:rPr>
              <a:t>ләкин аларның </a:t>
            </a:r>
            <a:r>
              <a:rPr lang="tt-RU" sz="1600" dirty="0">
                <a:latin typeface="Times New Roman" panose="02020603050405020304" pitchFamily="18" charset="0"/>
                <a:cs typeface="Times New Roman" panose="02020603050405020304" pitchFamily="18" charset="0"/>
              </a:rPr>
              <a:t>күбесе </a:t>
            </a:r>
            <a:r>
              <a:rPr lang="tt-RU" sz="1600" dirty="0" smtClean="0">
                <a:latin typeface="Times New Roman" panose="02020603050405020304" pitchFamily="18" charset="0"/>
                <a:cs typeface="Times New Roman" panose="02020603050405020304" pitchFamily="18" charset="0"/>
              </a:rPr>
              <a:t>яңартылмый.</a:t>
            </a:r>
            <a:endParaRPr lang="tt-RU" sz="1600" dirty="0">
              <a:latin typeface="Times New Roman" panose="02020603050405020304" pitchFamily="18" charset="0"/>
              <a:cs typeface="Times New Roman" panose="02020603050405020304" pitchFamily="18" charset="0"/>
            </a:endParaRPr>
          </a:p>
          <a:p>
            <a:r>
              <a:rPr lang="tt-RU" sz="1600" dirty="0">
                <a:latin typeface="Times New Roman" panose="02020603050405020304" pitchFamily="18" charset="0"/>
                <a:cs typeface="Times New Roman" panose="02020603050405020304" pitchFamily="18" charset="0"/>
              </a:rPr>
              <a:t>- </a:t>
            </a:r>
            <a:r>
              <a:rPr lang="tt-RU" sz="1600" dirty="0" smtClean="0">
                <a:latin typeface="Times New Roman" panose="02020603050405020304" pitchFamily="18" charset="0"/>
                <a:cs typeface="Times New Roman" panose="02020603050405020304" pitchFamily="18" charset="0"/>
              </a:rPr>
              <a:t>Сәнәгать эшчәнлеге </a:t>
            </a:r>
            <a:r>
              <a:rPr lang="tt-RU" sz="1600" dirty="0">
                <a:latin typeface="Times New Roman" panose="02020603050405020304" pitchFamily="18" charset="0"/>
                <a:cs typeface="Times New Roman" panose="02020603050405020304" pitchFamily="18" charset="0"/>
              </a:rPr>
              <a:t>калдыклары </a:t>
            </a:r>
            <a:r>
              <a:rPr lang="tt-RU" sz="1600" dirty="0" smtClean="0">
                <a:latin typeface="Times New Roman" panose="02020603050405020304" pitchFamily="18" charset="0"/>
                <a:cs typeface="Times New Roman" panose="02020603050405020304" pitchFamily="18" charset="0"/>
              </a:rPr>
              <a:t>тереклеккә тискәре </a:t>
            </a:r>
            <a:r>
              <a:rPr lang="tt-RU" sz="1600" dirty="0">
                <a:latin typeface="Times New Roman" panose="02020603050405020304" pitchFamily="18" charset="0"/>
                <a:cs typeface="Times New Roman" panose="02020603050405020304" pitchFamily="18" charset="0"/>
              </a:rPr>
              <a:t>йогынты ясый. Мәсәлән, һавага эләгә торган цемент тузаны үпкәләрдә утыра</a:t>
            </a:r>
            <a:r>
              <a:rPr lang="tt-RU" sz="1600" dirty="0" smtClean="0">
                <a:latin typeface="Times New Roman" panose="02020603050405020304" pitchFamily="18" charset="0"/>
                <a:cs typeface="Times New Roman" panose="02020603050405020304" pitchFamily="18" charset="0"/>
              </a:rPr>
              <a:t>, ютәл </a:t>
            </a:r>
            <a:r>
              <a:rPr lang="tt-RU" sz="1600" dirty="0">
                <a:latin typeface="Times New Roman" panose="02020603050405020304" pitchFamily="18" charset="0"/>
                <a:cs typeface="Times New Roman" panose="02020603050405020304" pitchFamily="18" charset="0"/>
              </a:rPr>
              <a:t>барлыкка килә, чөнки сулыш юлларында кремнезем кремний кислотасына әйләнә. Бу аллергия авыруларына, сулыш юллары авыруларына китерә. Силикат сәнәгатенең хәзерге заман предприятиеләрендә уңайлы экологик хәлне саклауга зур игътибар бирелә: калдыксыз җитештерү технологияләре кулланыла, фильтрлар һәм тузан тоткычлар куела, куркынычсызлык шартлары саклана</a:t>
            </a:r>
          </a:p>
        </p:txBody>
      </p:sp>
      <p:pic>
        <p:nvPicPr>
          <p:cNvPr id="4098" name="Picture 2" descr="https://vuzopedia.ru/storage/app/uploads/public/5ab/c6f/737/5abc6f737096b914150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429000"/>
            <a:ext cx="3057539" cy="20353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loud.prezentacii.org/19/03/132524/images/screen8.jpg"/>
          <p:cNvPicPr>
            <a:picLocks noChangeAspect="1" noChangeArrowheads="1"/>
          </p:cNvPicPr>
          <p:nvPr/>
        </p:nvPicPr>
        <p:blipFill rotWithShape="1">
          <a:blip r:embed="rId3">
            <a:extLst>
              <a:ext uri="{28A0092B-C50C-407E-A947-70E740481C1C}">
                <a14:useLocalDpi xmlns:a14="http://schemas.microsoft.com/office/drawing/2010/main" val="0"/>
              </a:ext>
            </a:extLst>
          </a:blip>
          <a:srcRect l="6208" t="31300" r="9633" b="15092"/>
          <a:stretch/>
        </p:blipFill>
        <p:spPr bwMode="auto">
          <a:xfrm>
            <a:off x="3995936" y="3462766"/>
            <a:ext cx="4284921" cy="204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95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182</TotalTime>
  <Words>712</Words>
  <Application>Microsoft Office PowerPoint</Application>
  <PresentationFormat>Экран (4:3)</PresentationFormat>
  <Paragraphs>67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наиля</dc:creator>
  <cp:lastModifiedBy>наиля</cp:lastModifiedBy>
  <cp:revision>19</cp:revision>
  <dcterms:created xsi:type="dcterms:W3CDTF">2021-05-31T16:49:09Z</dcterms:created>
  <dcterms:modified xsi:type="dcterms:W3CDTF">2021-06-01T20:08:00Z</dcterms:modified>
</cp:coreProperties>
</file>