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0" r:id="rId13"/>
    <p:sldId id="267" r:id="rId14"/>
    <p:sldId id="271" r:id="rId15"/>
    <p:sldId id="277" r:id="rId16"/>
    <p:sldId id="272" r:id="rId17"/>
    <p:sldId id="278" r:id="rId18"/>
    <p:sldId id="274" r:id="rId19"/>
    <p:sldId id="273" r:id="rId20"/>
    <p:sldId id="279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64" d="100"/>
          <a:sy n="64" d="100"/>
        </p:scale>
        <p:origin x="13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65E93A-DBF9-4792-8351-B79D781C65D3}" type="datetimeFigureOut">
              <a:rPr lang="ru-RU" smtClean="0"/>
              <a:pPr/>
              <a:t>05.09.2021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27ACD8-B3A3-492F-9A0F-AFF2930F09F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350696" cy="864095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700808"/>
            <a:ext cx="7200800" cy="41764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Математика. 6 </a:t>
            </a:r>
            <a:r>
              <a:rPr lang="ru-RU" sz="3200" b="1" dirty="0" err="1" smtClean="0"/>
              <a:t>нчы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сыйныф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«Тема: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«3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кә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һәм 9 га бүленүчәнлек билгеләре»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t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укытучысы: Р.Ф.Кәримов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СОРАУ!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tt-RU" sz="4000" dirty="0" smtClean="0">
                <a:solidFill>
                  <a:schemeClr val="tx2"/>
                </a:solidFill>
              </a:rPr>
              <a:t>Бу саннар нәрсә белән аерылалар?</a:t>
            </a:r>
            <a:endParaRPr lang="ru-RU" sz="40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2517 и 1674?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48680"/>
            <a:ext cx="2706624" cy="179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кызы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135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кәнфитне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капчыкка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тигез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итеп сала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алырмы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100: 9 = 11(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кәнфит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һәм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калдык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30: 9 = 3 (кәнфит һәм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калдык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 9 = 0 (кәнфит һәм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калдык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Калдыклар суммасын исәплик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1+ 3 + 5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9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(кәнфит), ә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аларны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капчыкка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бүлеп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салып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була!</a:t>
            </a:r>
          </a:p>
          <a:p>
            <a:pPr>
              <a:buNone/>
            </a:pP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Ягез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нинди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нәтиҗә ясый алабыз 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3" descr="1_gift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6147" y="1340768"/>
            <a:ext cx="1637853" cy="1637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cs typeface="Times New Roman" panose="02020603050405020304" pitchFamily="18" charset="0"/>
              </a:rPr>
              <a:t>Әгәр</a:t>
            </a:r>
            <a:r>
              <a:rPr lang="ru-RU" sz="2800" b="1" dirty="0" smtClean="0">
                <a:cs typeface="Times New Roman" panose="02020603050405020304" pitchFamily="18" charset="0"/>
              </a:rPr>
              <a:t> дә санның цифрлары суммасы 9 га бүленсә, ул сан үзе дә 9 га бүленә.</a:t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Әгәр дә санның цифрлары суммасы  9 га бүленмәсә, </a:t>
            </a:r>
            <a:br>
              <a:rPr lang="ru-RU" sz="2800" b="1" dirty="0" smtClean="0">
                <a:cs typeface="Times New Roman" panose="02020603050405020304" pitchFamily="18" charset="0"/>
              </a:rPr>
            </a:br>
            <a:r>
              <a:rPr lang="ru-RU" sz="2800" b="1" dirty="0" smtClean="0">
                <a:cs typeface="Times New Roman" panose="02020603050405020304" pitchFamily="18" charset="0"/>
              </a:rPr>
              <a:t>ул сан үзе дә 9 га бүленми.</a:t>
            </a:r>
            <a:endParaRPr lang="ru-RU" sz="2800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39570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alt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endParaRPr lang="ru-RU" alt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endParaRPr lang="ru-RU" alt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endParaRPr lang="ru-RU" altLang="ru-RU" sz="36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ru-RU" altLang="ru-RU" sz="4400" b="1" dirty="0" smtClean="0">
                <a:latin typeface="Calibri" pitchFamily="34" charset="0"/>
              </a:rPr>
              <a:t>135 : 9</a:t>
            </a:r>
          </a:p>
          <a:p>
            <a:pPr algn="ctr">
              <a:buNone/>
            </a:pPr>
            <a:endParaRPr lang="ru-RU" sz="3600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4067944" y="2924944"/>
            <a:ext cx="860673" cy="12961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10343" y="2132856"/>
            <a:ext cx="28809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4800" b="1" dirty="0" smtClean="0">
                <a:solidFill>
                  <a:srgbClr val="FF0000"/>
                </a:solidFill>
                <a:latin typeface="Calibri" pitchFamily="34" charset="0"/>
              </a:rPr>
              <a:t>(1+3+5) : 9</a:t>
            </a:r>
            <a:endParaRPr lang="ru-RU" altLang="ru-RU" sz="48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Тикшерәбез: бирелгән сан 3 кә бүленәме? 9 га?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4400" dirty="0" smtClean="0">
                <a:solidFill>
                  <a:srgbClr val="002060"/>
                </a:solidFill>
              </a:rPr>
              <a:t>11111111111…………1111111111111</a:t>
            </a:r>
          </a:p>
          <a:p>
            <a:pPr>
              <a:buNone/>
            </a:pPr>
            <a:endParaRPr lang="ru-RU" altLang="ru-RU" sz="2800" dirty="0" smtClean="0"/>
          </a:p>
          <a:p>
            <a:pPr>
              <a:buNone/>
            </a:pPr>
            <a:endParaRPr lang="ru-RU" altLang="ru-RU" sz="2800" dirty="0" smtClean="0"/>
          </a:p>
          <a:p>
            <a:pPr>
              <a:buNone/>
            </a:pPr>
            <a:endParaRPr lang="ru-RU" altLang="ru-RU" sz="2800" dirty="0" smtClean="0"/>
          </a:p>
          <a:p>
            <a:pPr algn="ctr">
              <a:buNone/>
            </a:pPr>
            <a:r>
              <a:rPr lang="ru-RU" alt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берәмлек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Әлеге санда 2025 берәмлек булгач, бу санның цифрлары суммасы 2+2+5=9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3915370" y="57745"/>
            <a:ext cx="928688" cy="6528197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Д</a:t>
            </a:r>
            <a:r>
              <a:rPr lang="tt-RU" dirty="0" smtClean="0"/>
              <a:t>әреслек белән эш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61.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75 432, 2 772 825, 5 402 07 бу саннарның кайсылары 3 кә бүленә ? Ә кайсылары  9 га?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№64 (б)</a:t>
            </a:r>
          </a:p>
          <a:p>
            <a:r>
              <a:rPr lang="ru-RU" dirty="0" smtClean="0"/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цифры 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ярдәмендә генә 9 га бүленүче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өч сан языгыз.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Физкул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тминут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tt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Күзләр өчен гимнастика:</a:t>
            </a:r>
          </a:p>
          <a:p>
            <a:pPr marL="0" indent="0">
              <a:buNone/>
            </a:pPr>
            <a:r>
              <a:rPr lang="tt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Күзләрне 4 әр тапкыр уңга-сулга, аска-өскә йортәбез. Күзләрне бик каты итеп йомып 10 га кадәр саныйбыз һәм ачабыз.</a:t>
            </a:r>
          </a:p>
          <a:p>
            <a:pPr marL="0" indent="0">
              <a:buNone/>
            </a:pPr>
            <a:r>
              <a:rPr lang="tt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Күзләребезне йомабыз,борын очларына карыйбыз һәм мин 1 дән 8 гә кадәр санаганда боыныбызны Буратино борыны кадәр үстерәбез, кирегә санаганда кечерәйтәбез</a:t>
            </a:r>
          </a:p>
          <a:p>
            <a:pPr marL="0" indent="0">
              <a:buNone/>
            </a:pPr>
            <a:r>
              <a:rPr lang="tt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Күзләрегезне йомган килеш, борыныгыз белән мин                                   әйткән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tt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ифрларны ясагыз.</a:t>
            </a:r>
          </a:p>
          <a:p>
            <a:pPr marL="0" indent="0">
              <a:buNone/>
            </a:pPr>
            <a:r>
              <a:rPr lang="tt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3 кә һәм 9 га бүленәче саннар төзибез:</a:t>
            </a:r>
          </a:p>
          <a:p>
            <a:pPr marL="0" indent="0">
              <a:buNone/>
            </a:pPr>
            <a:r>
              <a:rPr lang="tt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Сезнең алдыгызда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tt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ифрлар ята, шул цифрлардан беренче рәт 3 кә бүленүче, икенче рәт 9 га бүленүче саннар төзеп чыгып басабыз.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pPr algn="ctr"/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Мөстәкыйл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эш.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184576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1420 &lt;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1432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тигезсезлеген кәнагатьләндерүче саннар арасыннан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3 кә бүленүче;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9 га бүленүче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саннарны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языгыз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2. 1147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санына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иң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якын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булган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 3 кә кабатлы;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9 га кабатлы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санны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табыгыз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Йолдызчыкларны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бертөрле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цифр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белән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  2**2 саны  3 к</a:t>
            </a:r>
            <a:r>
              <a:rPr lang="tt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 бүленерлек итеп;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 *18* саны  9 га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бүленерлек итеп 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алыштырыгыз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Мөстәкыйл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 эш </a:t>
            </a:r>
            <a:r>
              <a:rPr lang="tt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аваплары һәм бәяләү    критерияләре.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1422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1425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1428; 1431.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1431.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1146,   б) 1143.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2442;  б) 9189.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tt-RU" sz="1800" dirty="0" smtClean="0">
                <a:latin typeface="Times New Roman" pitchFamily="18" charset="0"/>
                <a:cs typeface="Times New Roman" pitchFamily="18" charset="0"/>
              </a:rPr>
              <a:t>эш тә дөрес булса -                         “5” ле билгесе;</a:t>
            </a:r>
          </a:p>
          <a:p>
            <a:pPr>
              <a:buNone/>
            </a:pPr>
            <a:r>
              <a:rPr lang="tt-RU" sz="1800" dirty="0" smtClean="0">
                <a:latin typeface="Times New Roman" pitchFamily="18" charset="0"/>
                <a:cs typeface="Times New Roman" pitchFamily="18" charset="0"/>
              </a:rPr>
              <a:t>2 эш дөрес булса -                             “4” ле билгесе;</a:t>
            </a:r>
          </a:p>
          <a:p>
            <a:pPr>
              <a:buNone/>
            </a:pPr>
            <a:r>
              <a:rPr lang="tt-RU" sz="1800" dirty="0" smtClean="0">
                <a:latin typeface="Times New Roman" pitchFamily="18" charset="0"/>
                <a:cs typeface="Times New Roman" pitchFamily="18" charset="0"/>
              </a:rPr>
              <a:t>1 эш дөрес булса -                              “3” ле билгесе;</a:t>
            </a:r>
          </a:p>
          <a:p>
            <a:pPr>
              <a:buNone/>
            </a:pPr>
            <a:r>
              <a:rPr lang="tt-RU" sz="1800" dirty="0" smtClean="0">
                <a:latin typeface="Times New Roman" pitchFamily="18" charset="0"/>
                <a:cs typeface="Times New Roman" pitchFamily="18" charset="0"/>
              </a:rPr>
              <a:t>1 дөрес эш тә булмаган очракта -     “2” ле билгесе.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9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tt-RU" dirty="0" smtClean="0"/>
              <a:t>Өй эше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№86, 87 – яңа тема буенча;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№ 88, 89 – кабатлауга;</a:t>
            </a:r>
          </a:p>
          <a:p>
            <a:pPr marL="0" indent="0">
              <a:buNone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t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t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кә, 8 гә (1 нче вариант),  11гә, 25 кә ( 2 нче вариант</a:t>
            </a:r>
            <a:r>
              <a:rPr lang="tt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бүленүче </a:t>
            </a:r>
            <a:r>
              <a:rPr lang="tt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саннар рәтен язып,  кагыйдәне чыгарып карарга, эзләргә.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математикага кагылышлы мәкальләр,табышмаклар, шигырьләр </a:t>
            </a:r>
            <a:r>
              <a:rPr lang="tt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эзләргә, алып килергә.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-Бүгенге дәрестә нинди я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ңа белемнәр үзләштердегез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     Нәрсә эшләргә өйрәндегез?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-Натураль 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санның язылышы буенеча 3 кә, 9 га бүленүен әйтеп буламы?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-Сезнең өчен иң кыены нәрсә булды? Нишләп икән? Алга таба шундый хаталарны ясамас өчен, нинди темаларны, кагыйдәләрне яхшылап өйрәнергә кирәк дип уйлыйсыз?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-Дәрестәге эшчәнлегегезне ничек бәялисез?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Дәреснең максатлары: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t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Белем бирү: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 </a:t>
            </a: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 һәм 9 га бүленү </a:t>
            </a:r>
            <a:r>
              <a:rPr lang="tt-RU">
                <a:latin typeface="Times New Roman" panose="02020603050405020304" pitchFamily="18" charset="0"/>
                <a:cs typeface="Times New Roman" panose="02020603050405020304" pitchFamily="18" charset="0"/>
              </a:rPr>
              <a:t>кагыйдәсен </a:t>
            </a:r>
            <a:r>
              <a:rPr lang="tt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чыгару. 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Бүленүчәнлек </a:t>
            </a: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буенча белемнәрне ныгыту, гомумиләштерү, системалаштыру; үткән материаллар буенча белем дәрәҗәләрен тикшерү;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Үстерешле: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укучыларда фәнгә карата кызыксыну уяту; математик сөйләм дәрәҗәсен үстерү, тормышчан биремнәр эшләү, фикерләү сәләтен үстерү;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Тәрбияви: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t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укучыларда игътибарлылык, төгәллек һәм куелган максатка ирешү үзенчәлеген, сыйныфташларга ихтирамлылык тәрбияләү.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03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t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Үзегезнең кәефегезгә туры килүче “Йомшаккай”ларны  буягыз.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2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7088"/>
            <a:ext cx="7704856" cy="4750264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52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04000" cy="712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6000" dirty="0" smtClean="0"/>
              <a:t>Актуал</a:t>
            </a:r>
            <a:r>
              <a:rPr lang="ru-RU" sz="6000" dirty="0" smtClean="0"/>
              <a:t>ьләштерү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Бүлүне башкармыйча гына, натураль саннарны</a:t>
            </a:r>
            <a:r>
              <a:rPr lang="tt-RU" sz="2400" dirty="0" smtClean="0">
                <a:latin typeface="Times New Roman" pitchFamily="18" charset="0"/>
                <a:cs typeface="Times New Roman" pitchFamily="18" charset="0"/>
              </a:rPr>
              <a:t>ң 10 га, 2 гә, 5 кә бүленүен ачыклап буламы?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Һәр очрак өчен: бүленә һәм бүленми торган саннарга мисаллар китерегез.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гә һәм 5 кә бүленүчәнлек билгеләрендә нинди уртаклык бар?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гә бүленүче саннар 5 кә бүленүче саннардан нәрсә белән аерылалар?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     Биремне башкарыгыз: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Түбәндәге сумма 2 гә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бүленәме?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3899 + 4968</a:t>
            </a:r>
          </a:p>
          <a:p>
            <a:pPr algn="r">
              <a:buNone/>
            </a:pP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 Биремне башкарыгыз: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Түбәндәге сумма 5 кә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бүленәме?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85675 + 765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1110 саны 3 кә бүленәме?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05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1110=111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 и 111 = 37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>
              <a:buNone/>
            </a:pP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tt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әләне аз гына катлауландырыйк.Сезнең алда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4800" dirty="0" smtClean="0"/>
              <a:t>11111111111…………1111111111111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берәмлек</a:t>
            </a: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Сорау: бирелгән сан 3 кә, 9 га бүленәме?</a:t>
            </a:r>
          </a:p>
          <a:p>
            <a:pPr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3915370" y="57745"/>
            <a:ext cx="928688" cy="6528197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Мәс</a:t>
            </a:r>
            <a:r>
              <a:rPr lang="ru-RU" dirty="0" smtClean="0"/>
              <a:t>ь</a:t>
            </a:r>
            <a:r>
              <a:rPr lang="tt-RU" dirty="0" smtClean="0"/>
              <a:t>әлә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Әниләре балаларына өч бертөрле төргәкле бүләк алып кайткан. Һәр төргәктә 25 әр кәнфит була аламы? ә 75?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кәнфит</a:t>
            </a:r>
            <a:r>
              <a:rPr lang="ru-RU" sz="4000" dirty="0" smtClean="0"/>
              <a:t>?</a:t>
            </a:r>
          </a:p>
          <a:p>
            <a:pPr algn="ctr">
              <a:buNone/>
            </a:pPr>
            <a:r>
              <a:rPr lang="tt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 кәнфит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1_gift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429000"/>
            <a:ext cx="1637853" cy="1637853"/>
          </a:xfrm>
          <a:prstGeom prst="rect">
            <a:avLst/>
          </a:prstGeom>
        </p:spPr>
      </p:pic>
      <p:pic>
        <p:nvPicPr>
          <p:cNvPr id="5" name="Содержимое 3" descr="1_gift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429000"/>
            <a:ext cx="1637853" cy="1637853"/>
          </a:xfrm>
          <a:prstGeom prst="rect">
            <a:avLst/>
          </a:prstGeom>
        </p:spPr>
      </p:pic>
      <p:pic>
        <p:nvPicPr>
          <p:cNvPr id="6" name="Содержимое 3" descr="1_gift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429000"/>
            <a:ext cx="1637853" cy="1637853"/>
          </a:xfrm>
          <a:prstGeom prst="rect">
            <a:avLst/>
          </a:prstGeom>
        </p:spPr>
      </p:pic>
      <p:sp>
        <p:nvSpPr>
          <p:cNvPr id="7" name="Левая фигурная скобка 6"/>
          <p:cNvSpPr/>
          <p:nvPr/>
        </p:nvSpPr>
        <p:spPr>
          <a:xfrm rot="16200000">
            <a:off x="3915370" y="2141414"/>
            <a:ext cx="928688" cy="6528197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" y="848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Сезнең  алда саннар рәте: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123,  28,  60,  529,  322,  72,  34,  48,  100,  5478, 72711</a:t>
            </a:r>
          </a:p>
          <a:p>
            <a:pPr>
              <a:buNone/>
            </a:pPr>
            <a:r>
              <a:rPr lang="ru-RU" sz="2800" b="1" u="sng" dirty="0" err="1" smtClean="0">
                <a:solidFill>
                  <a:schemeClr val="tx2"/>
                </a:solidFill>
              </a:rPr>
              <a:t>Сорау</a:t>
            </a:r>
            <a:r>
              <a:rPr lang="ru-RU" sz="2800" b="1" u="sng" dirty="0" smtClean="0">
                <a:solidFill>
                  <a:schemeClr val="tx2"/>
                </a:solidFill>
              </a:rPr>
              <a:t>:</a:t>
            </a:r>
            <a:r>
              <a:rPr lang="ru-RU" sz="2800" b="1" dirty="0" smtClean="0">
                <a:solidFill>
                  <a:schemeClr val="tx2"/>
                </a:solidFill>
              </a:rPr>
              <a:t> Нинди билгеләре буенча, кайсы саннарны ачыкланган төркемнәргә кертергә мөмкин? 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</TotalTime>
  <Words>866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Times New Roman</vt:lpstr>
      <vt:lpstr>Wingdings 2</vt:lpstr>
      <vt:lpstr>Поток</vt:lpstr>
      <vt:lpstr> </vt:lpstr>
      <vt:lpstr>Дәреснең максатлары:</vt:lpstr>
      <vt:lpstr>Актуальләштерү</vt:lpstr>
      <vt:lpstr>     Биремне башкарыгыз:</vt:lpstr>
      <vt:lpstr> Биремне башкарыгыз:</vt:lpstr>
      <vt:lpstr> 1110 саны 3 кә бүленәме?</vt:lpstr>
      <vt:lpstr>Мәсьәләне аз гына катлауландырыйк.Сезнең алда</vt:lpstr>
      <vt:lpstr>Мәсьәлә</vt:lpstr>
      <vt:lpstr>          Сезнең  алда саннар рәте:</vt:lpstr>
      <vt:lpstr>               СОРАУ!</vt:lpstr>
      <vt:lpstr>Кар кызы, 135 кәнфитне 9 капчыкка тигез итеп сала алырмы?</vt:lpstr>
      <vt:lpstr>                                Әгәр дә санның цифрлары суммасы 9 га бүленсә, ул сан үзе дә 9 га бүленә. Әгәр дә санның цифрлары суммасы  9 га бүленмәсә,  ул сан үзе дә 9 га бүленми.</vt:lpstr>
      <vt:lpstr>   Тикшерәбез: бирелгән сан 3 кә бүленәме? 9 га?  </vt:lpstr>
      <vt:lpstr>           Дәреслек белән эш:</vt:lpstr>
      <vt:lpstr>               Физкультминут</vt:lpstr>
      <vt:lpstr>Мөстәкыйль эш.</vt:lpstr>
      <vt:lpstr> Мөстәкыйль эш җаваплары һәм бәяләү    критерияләре.</vt:lpstr>
      <vt:lpstr>Өй эше</vt:lpstr>
      <vt:lpstr>РЕФЛЕКСИЯ</vt:lpstr>
      <vt:lpstr>Үзегезнең кәефегезгә туры килүче “Йомшаккай”ларны  буягыз.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Веневская средняя школа №2</dc:title>
  <dc:creator>МОУВСОШ-2</dc:creator>
  <cp:lastModifiedBy>Равиль</cp:lastModifiedBy>
  <cp:revision>59</cp:revision>
  <dcterms:created xsi:type="dcterms:W3CDTF">2015-09-10T15:59:36Z</dcterms:created>
  <dcterms:modified xsi:type="dcterms:W3CDTF">2021-09-05T09:36:33Z</dcterms:modified>
</cp:coreProperties>
</file>