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8" r:id="rId3"/>
    <p:sldId id="260" r:id="rId4"/>
    <p:sldId id="259" r:id="rId5"/>
    <p:sldId id="261" r:id="rId6"/>
    <p:sldId id="262" r:id="rId7"/>
    <p:sldId id="278" r:id="rId8"/>
    <p:sldId id="279" r:id="rId9"/>
    <p:sldId id="292" r:id="rId10"/>
    <p:sldId id="287" r:id="rId11"/>
    <p:sldId id="288" r:id="rId12"/>
    <p:sldId id="286" r:id="rId13"/>
    <p:sldId id="290" r:id="rId14"/>
    <p:sldId id="281" r:id="rId15"/>
    <p:sldId id="285" r:id="rId16"/>
    <p:sldId id="276" r:id="rId17"/>
    <p:sldId id="291" r:id="rId18"/>
    <p:sldId id="284" r:id="rId1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DD32CB-3191-4E08-95A8-4CAE6ED0B504}" type="datetimeFigureOut">
              <a:rPr lang="ru-RU" smtClean="0"/>
              <a:pPr/>
              <a:t>22.10.2021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BB802D-2877-40B6-9822-9E0231B8F93C}" type="slidenum">
              <a:rPr lang="ru-RU" smtClean="0"/>
              <a:pPr/>
              <a:t>‹#›</a:t>
            </a:fld>
            <a:endParaRPr lang="ru-RU"/>
          </a:p>
        </p:txBody>
      </p:sp>
    </p:spTree>
    <p:extLst>
      <p:ext uri="{BB962C8B-B14F-4D97-AF65-F5344CB8AC3E}">
        <p14:creationId xmlns:p14="http://schemas.microsoft.com/office/powerpoint/2010/main" val="1836463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A7BB802D-2877-40B6-9822-9E0231B8F93C}" type="slidenum">
              <a:rPr lang="ru-RU" smtClean="0"/>
              <a:pPr/>
              <a:t>11</a:t>
            </a:fld>
            <a:endParaRPr lang="ru-RU"/>
          </a:p>
        </p:txBody>
      </p:sp>
    </p:spTree>
    <p:extLst>
      <p:ext uri="{BB962C8B-B14F-4D97-AF65-F5344CB8AC3E}">
        <p14:creationId xmlns:p14="http://schemas.microsoft.com/office/powerpoint/2010/main" val="407549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3251825186"/>
      </p:ext>
    </p:extLst>
  </p:cSld>
  <p:clrMapOvr>
    <a:masterClrMapping/>
  </p:clrMapOvr>
  <p:transition>
    <p:pull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4033589557"/>
      </p:ext>
    </p:extLst>
  </p:cSld>
  <p:clrMapOvr>
    <a:masterClrMapping/>
  </p:clrMapOvr>
  <p:transition>
    <p:pull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354693471"/>
      </p:ext>
    </p:extLst>
  </p:cSld>
  <p:clrMapOvr>
    <a:masterClrMapping/>
  </p:clrMapOvr>
  <p:transition>
    <p:pull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2296134763"/>
      </p:ext>
    </p:extLst>
  </p:cSld>
  <p:clrMapOvr>
    <a:masterClrMapping/>
  </p:clrMapOvr>
  <p:transition>
    <p:pull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1322534596"/>
      </p:ext>
    </p:extLst>
  </p:cSld>
  <p:clrMapOvr>
    <a:masterClrMapping/>
  </p:clrMapOvr>
  <p:transition>
    <p:pull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154600318"/>
      </p:ext>
    </p:extLst>
  </p:cSld>
  <p:clrMapOvr>
    <a:masterClrMapping/>
  </p:clrMapOvr>
  <p:transition>
    <p:pull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3961236184"/>
      </p:ext>
    </p:extLst>
  </p:cSld>
  <p:clrMapOvr>
    <a:masterClrMapping/>
  </p:clrMapOvr>
  <p:transition>
    <p:pull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2238014646"/>
      </p:ext>
    </p:extLst>
  </p:cSld>
  <p:clrMapOvr>
    <a:masterClrMapping/>
  </p:clrMapOvr>
  <p:transition>
    <p:pull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2403609545"/>
      </p:ext>
    </p:extLst>
  </p:cSld>
  <p:clrMapOvr>
    <a:masterClrMapping/>
  </p:clrMapOvr>
  <p:transition>
    <p:pull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1709222884"/>
      </p:ext>
    </p:extLst>
  </p:cSld>
  <p:clrMapOvr>
    <a:masterClrMapping/>
  </p:clrMapOvr>
  <p:transition>
    <p:pull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1ABEC38-76A8-4706-AB76-BD059B37A0C2}" type="datetimeFigureOut">
              <a:rPr lang="ru-RU" smtClean="0"/>
              <a:pPr/>
              <a:t>22.10.2021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1D36325-5FBB-4F68-A2EC-5C8BCBCD1B7A}" type="slidenum">
              <a:rPr lang="ru-RU" smtClean="0"/>
              <a:pPr/>
              <a:t>‹#›</a:t>
            </a:fld>
            <a:endParaRPr lang="ru-RU"/>
          </a:p>
        </p:txBody>
      </p:sp>
    </p:spTree>
    <p:extLst>
      <p:ext uri="{BB962C8B-B14F-4D97-AF65-F5344CB8AC3E}">
        <p14:creationId xmlns:p14="http://schemas.microsoft.com/office/powerpoint/2010/main" val="2714206786"/>
      </p:ext>
    </p:extLst>
  </p:cSld>
  <p:clrMapOvr>
    <a:masterClrMapping/>
  </p:clrMapOvr>
  <p:transition>
    <p:pull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BEC38-76A8-4706-AB76-BD059B37A0C2}" type="datetimeFigureOut">
              <a:rPr lang="ru-RU" smtClean="0"/>
              <a:pPr/>
              <a:t>22.10.2021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D36325-5FBB-4F68-A2EC-5C8BCBCD1B7A}" type="slidenum">
              <a:rPr lang="ru-RU" smtClean="0"/>
              <a:pPr/>
              <a:t>‹#›</a:t>
            </a:fld>
            <a:endParaRPr lang="ru-RU"/>
          </a:p>
        </p:txBody>
      </p:sp>
    </p:spTree>
    <p:extLst>
      <p:ext uri="{BB962C8B-B14F-4D97-AF65-F5344CB8AC3E}">
        <p14:creationId xmlns:p14="http://schemas.microsoft.com/office/powerpoint/2010/main" val="869435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pull dir="l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67" t="9584" r="17779" b="11041"/>
          <a:stretch/>
        </p:blipFill>
        <p:spPr bwMode="auto">
          <a:xfrm>
            <a:off x="22869" y="0"/>
            <a:ext cx="9121131" cy="687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ctrTitle"/>
          </p:nvPr>
        </p:nvSpPr>
        <p:spPr>
          <a:xfrm>
            <a:off x="251520" y="2420888"/>
            <a:ext cx="8712968" cy="1470025"/>
          </a:xfrm>
        </p:spPr>
        <p:txBody>
          <a:bodyPr>
            <a:noAutofit/>
          </a:bodyPr>
          <a:lstStyle/>
          <a:p>
            <a:r>
              <a:rPr lang="ru-RU" sz="4800" dirty="0" smtClean="0">
                <a:latin typeface="Monotype Corsiva" pitchFamily="66" charset="0"/>
              </a:rPr>
              <a:t>Тема урока: </a:t>
            </a:r>
            <a:br>
              <a:rPr lang="ru-RU" sz="4800" dirty="0" smtClean="0">
                <a:latin typeface="Monotype Corsiva" pitchFamily="66" charset="0"/>
              </a:rPr>
            </a:br>
            <a:r>
              <a:rPr lang="ru-RU" sz="4800" dirty="0" err="1" smtClean="0">
                <a:latin typeface="Monotype Corsiva" pitchFamily="66" charset="0"/>
              </a:rPr>
              <a:t>Чай,кофе</a:t>
            </a:r>
            <a:r>
              <a:rPr lang="ru-RU" sz="4800" dirty="0" smtClean="0">
                <a:latin typeface="Monotype Corsiva" pitchFamily="66" charset="0"/>
              </a:rPr>
              <a:t>…и рецепты </a:t>
            </a:r>
            <a:r>
              <a:rPr lang="ru-RU" sz="4800" dirty="0" err="1" smtClean="0">
                <a:latin typeface="Monotype Corsiva" pitchFamily="66" charset="0"/>
              </a:rPr>
              <a:t>Каюма</a:t>
            </a:r>
            <a:r>
              <a:rPr lang="ru-RU" sz="4800" dirty="0" smtClean="0">
                <a:latin typeface="Monotype Corsiva" pitchFamily="66" charset="0"/>
              </a:rPr>
              <a:t> </a:t>
            </a:r>
            <a:r>
              <a:rPr lang="ru-RU" sz="4800" dirty="0" err="1" smtClean="0">
                <a:latin typeface="Monotype Corsiva" pitchFamily="66" charset="0"/>
              </a:rPr>
              <a:t>бабая</a:t>
            </a:r>
            <a:endParaRPr lang="ru-RU" sz="2800" dirty="0"/>
          </a:p>
        </p:txBody>
      </p:sp>
      <p:sp>
        <p:nvSpPr>
          <p:cNvPr id="4" name="Прямоугольник 3"/>
          <p:cNvSpPr/>
          <p:nvPr/>
        </p:nvSpPr>
        <p:spPr>
          <a:xfrm>
            <a:off x="3851920" y="4754761"/>
            <a:ext cx="4572000" cy="1815882"/>
          </a:xfrm>
          <a:prstGeom prst="rect">
            <a:avLst/>
          </a:prstGeom>
        </p:spPr>
        <p:txBody>
          <a:bodyPr>
            <a:spAutoFit/>
          </a:bodyPr>
          <a:lstStyle/>
          <a:p>
            <a:pPr algn="ctr"/>
            <a:r>
              <a:rPr lang="ru-RU" sz="2800" b="1" cap="none" spc="0" dirty="0">
                <a:ln w="1905"/>
                <a:solidFill>
                  <a:srgbClr val="FFFF00"/>
                </a:solidFill>
                <a:effectLst>
                  <a:innerShdw blurRad="69850" dist="43180" dir="5400000">
                    <a:srgbClr val="000000">
                      <a:alpha val="65000"/>
                    </a:srgbClr>
                  </a:innerShdw>
                </a:effectLst>
              </a:rPr>
              <a:t>Презентацию выполнила</a:t>
            </a:r>
          </a:p>
          <a:p>
            <a:pPr algn="ctr"/>
            <a:r>
              <a:rPr lang="ru-RU" sz="2800" b="1" dirty="0">
                <a:ln w="1905"/>
                <a:solidFill>
                  <a:srgbClr val="FFFF00"/>
                </a:solidFill>
                <a:effectLst>
                  <a:innerShdw blurRad="69850" dist="43180" dir="5400000">
                    <a:srgbClr val="000000">
                      <a:alpha val="65000"/>
                    </a:srgbClr>
                  </a:innerShdw>
                </a:effectLst>
              </a:rPr>
              <a:t>учитель технологии МБОУ «Школа №80»</a:t>
            </a:r>
          </a:p>
          <a:p>
            <a:pPr algn="ctr"/>
            <a:r>
              <a:rPr lang="ru-RU" sz="2800" b="1" cap="none" spc="0" dirty="0" err="1">
                <a:ln w="1905"/>
                <a:solidFill>
                  <a:srgbClr val="FFFF00"/>
                </a:solidFill>
                <a:effectLst>
                  <a:innerShdw blurRad="69850" dist="43180" dir="5400000">
                    <a:srgbClr val="000000">
                      <a:alpha val="65000"/>
                    </a:srgbClr>
                  </a:innerShdw>
                </a:effectLst>
              </a:rPr>
              <a:t>Тухбатуллина</a:t>
            </a:r>
            <a:r>
              <a:rPr lang="ru-RU" sz="2800" b="1" cap="none" spc="0" dirty="0">
                <a:ln w="1905"/>
                <a:solidFill>
                  <a:srgbClr val="FFFF00"/>
                </a:solidFill>
                <a:effectLst>
                  <a:innerShdw blurRad="69850" dist="43180" dir="5400000">
                    <a:srgbClr val="000000">
                      <a:alpha val="65000"/>
                    </a:srgbClr>
                  </a:innerShdw>
                </a:effectLst>
              </a:rPr>
              <a:t> Л.Ф</a:t>
            </a:r>
          </a:p>
        </p:txBody>
      </p:sp>
    </p:spTree>
    <p:extLst>
      <p:ext uri="{BB962C8B-B14F-4D97-AF65-F5344CB8AC3E}">
        <p14:creationId xmlns:p14="http://schemas.microsoft.com/office/powerpoint/2010/main" val="3129385462"/>
      </p:ext>
    </p:extLst>
  </p:cSld>
  <p:clrMapOvr>
    <a:masterClrMapping/>
  </p:clrMapOvr>
  <p:transition>
    <p:pull dir="l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43570"/>
            <a:ext cx="7488832" cy="637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249832"/>
      </p:ext>
    </p:extLst>
  </p:cSld>
  <p:clrMapOvr>
    <a:masterClrMapping/>
  </p:clrMapOvr>
  <p:transition>
    <p:pull dir="l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dirty="0"/>
          </a:p>
        </p:txBody>
      </p:sp>
      <p:pic>
        <p:nvPicPr>
          <p:cNvPr id="1026" name="Picture 2" descr="E:\17 октября\methods.pn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1953" y="2348880"/>
            <a:ext cx="9429491" cy="295232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012138" y="476672"/>
            <a:ext cx="7121309"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cap="none" spc="0" dirty="0">
                <a:ln w="11430"/>
                <a:solidFill>
                  <a:srgbClr val="00B050"/>
                </a:solidFill>
                <a:effectLst>
                  <a:outerShdw blurRad="50800" dist="39000" dir="5460000" algn="tl">
                    <a:srgbClr val="000000">
                      <a:alpha val="38000"/>
                    </a:srgbClr>
                  </a:outerShdw>
                </a:effectLst>
              </a:rPr>
              <a:t>Как приготовить кофе?</a:t>
            </a:r>
          </a:p>
        </p:txBody>
      </p:sp>
    </p:spTree>
    <p:extLst>
      <p:ext uri="{BB962C8B-B14F-4D97-AF65-F5344CB8AC3E}">
        <p14:creationId xmlns:p14="http://schemas.microsoft.com/office/powerpoint/2010/main" val="2681291757"/>
      </p:ext>
    </p:extLst>
  </p:cSld>
  <p:clrMapOvr>
    <a:masterClrMapping/>
  </p:clrMapOvr>
  <p:transition>
    <p:pull dir="l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27384"/>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1475656" y="188640"/>
            <a:ext cx="5976664" cy="5223775"/>
          </a:xfrm>
        </p:spPr>
        <p:txBody>
          <a:bodyPr>
            <a:normAutofit/>
          </a:bodyPr>
          <a:lstStyle/>
          <a:p>
            <a:pPr marL="0" indent="0">
              <a:buNone/>
            </a:pPr>
            <a:r>
              <a:rPr lang="ru-RU" b="1" dirty="0"/>
              <a:t>Приготовление какао напитка</a:t>
            </a:r>
            <a:r>
              <a:rPr lang="ru-RU" dirty="0"/>
              <a:t> </a:t>
            </a:r>
          </a:p>
          <a:p>
            <a:pPr marL="0" indent="0" algn="just">
              <a:buNone/>
            </a:pPr>
            <a:r>
              <a:rPr lang="ru-RU" dirty="0"/>
              <a:t>Порошок какао смешивают с сахаром и заливают небольшим количеством кипятка. Растирают до однородной массы. Затем в эту массу при непрерывном помешивании кладут горячее молоко и доводят до кипения.</a:t>
            </a:r>
          </a:p>
        </p:txBody>
      </p:sp>
      <p:sp>
        <p:nvSpPr>
          <p:cNvPr id="8" name="Объект 2"/>
          <p:cNvSpPr txBox="1">
            <a:spLocks/>
          </p:cNvSpPr>
          <p:nvPr/>
        </p:nvSpPr>
        <p:spPr>
          <a:xfrm>
            <a:off x="5363759" y="1628800"/>
            <a:ext cx="353873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46" y="4509120"/>
            <a:ext cx="2691763" cy="20162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677689"/>
      </p:ext>
    </p:extLst>
  </p:cSld>
  <p:clrMapOvr>
    <a:masterClrMapping/>
  </p:clrMapOvr>
  <p:transition>
    <p:pull dir="l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1933858" cy="317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773" t="6615" r="36287" b="8506"/>
          <a:stretch/>
        </p:blipFill>
        <p:spPr bwMode="auto">
          <a:xfrm>
            <a:off x="3275856" y="290192"/>
            <a:ext cx="2088743" cy="319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0655" y="393997"/>
            <a:ext cx="2275701" cy="3038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696" y="3717032"/>
            <a:ext cx="1714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5528" y="3717032"/>
            <a:ext cx="190792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00643"/>
      </p:ext>
    </p:extLst>
  </p:cSld>
  <p:clrMapOvr>
    <a:masterClrMapping/>
  </p:clrMapOvr>
  <p:transition>
    <p:pull dir="l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5" y="323470"/>
            <a:ext cx="3672409" cy="505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285" y="404664"/>
            <a:ext cx="3264363"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285" y="3197019"/>
            <a:ext cx="3257851" cy="2167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58901" y="5589240"/>
            <a:ext cx="4405310" cy="923330"/>
          </a:xfrm>
          <a:prstGeom prst="rect">
            <a:avLst/>
          </a:prstGeom>
          <a:noFill/>
        </p:spPr>
        <p:txBody>
          <a:bodyPr wrap="none" lIns="91440" tIns="45720" rIns="91440" bIns="45720">
            <a:spAutoFit/>
          </a:bodyPr>
          <a:lstStyle/>
          <a:p>
            <a:pPr algn="ctr"/>
            <a:r>
              <a:rPr lang="ru-RU"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Каюм</a:t>
            </a:r>
            <a:r>
              <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ru-RU"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Насыри</a:t>
            </a:r>
            <a:endPar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713178944"/>
      </p:ext>
    </p:extLst>
  </p:cSld>
  <p:clrMapOvr>
    <a:masterClrMapping/>
  </p:clrMapOvr>
  <p:transition>
    <p:pull dir="l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5365" name="Picture 5" descr="W:\ТЕЛЕФОНОГРАММЫ  2021-2022\СЕНТЯБРЬ\Гайнуллина А.Ш\Виды горячих напитков.jpg"/>
          <p:cNvPicPr>
            <a:picLocks noChangeAspect="1" noChangeArrowheads="1"/>
          </p:cNvPicPr>
          <p:nvPr/>
        </p:nvPicPr>
        <p:blipFill rotWithShape="1">
          <a:blip r:embed="rId2">
            <a:extLst>
              <a:ext uri="{28A0092B-C50C-407E-A947-70E740481C1C}">
                <a14:useLocalDpi xmlns:a14="http://schemas.microsoft.com/office/drawing/2010/main" val="0"/>
              </a:ext>
            </a:extLst>
          </a:blip>
          <a:srcRect r="66508"/>
          <a:stretch/>
        </p:blipFill>
        <p:spPr bwMode="auto">
          <a:xfrm>
            <a:off x="0" y="0"/>
            <a:ext cx="306251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66190"/>
          <a:stretch/>
        </p:blipFill>
        <p:spPr bwMode="auto">
          <a:xfrm>
            <a:off x="6052456" y="3175"/>
            <a:ext cx="309154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683196" y="1700808"/>
            <a:ext cx="3764107" cy="2769989"/>
          </a:xfrm>
          <a:prstGeom prst="rect">
            <a:avLst/>
          </a:prstGeom>
          <a:solidFill>
            <a:schemeClr val="bg2">
              <a:lumMod val="75000"/>
            </a:schemeClr>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Фрукты и ягоды</a:t>
            </a:r>
          </a:p>
          <a:p>
            <a:pPr algn="ctr"/>
            <a:r>
              <a:rPr lang="ru-RU"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содержат</a:t>
            </a:r>
          </a:p>
          <a:p>
            <a:pPr algn="ct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a:t>
            </a:r>
            <a:r>
              <a:rPr lang="ru-RU"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итамины</a:t>
            </a:r>
          </a:p>
          <a:p>
            <a:pPr algn="ctr"/>
            <a:r>
              <a:rPr lang="ru-RU"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С, А, Е, В</a:t>
            </a:r>
          </a:p>
        </p:txBody>
      </p:sp>
    </p:spTree>
    <p:extLst>
      <p:ext uri="{BB962C8B-B14F-4D97-AF65-F5344CB8AC3E}">
        <p14:creationId xmlns:p14="http://schemas.microsoft.com/office/powerpoint/2010/main" val="317026064"/>
      </p:ext>
    </p:extLst>
  </p:cSld>
  <p:clrMapOvr>
    <a:masterClrMapping/>
  </p:clrMapOvr>
  <p:transition>
    <p:pull dir="l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ru-RU" b="1" dirty="0"/>
              <a:t>Компоты</a:t>
            </a:r>
            <a:r>
              <a:rPr lang="ru-RU" dirty="0"/>
              <a:t> </a:t>
            </a:r>
          </a:p>
        </p:txBody>
      </p:sp>
      <p:sp>
        <p:nvSpPr>
          <p:cNvPr id="3" name="Объект 2"/>
          <p:cNvSpPr>
            <a:spLocks noGrp="1"/>
          </p:cNvSpPr>
          <p:nvPr>
            <p:ph idx="1"/>
          </p:nvPr>
        </p:nvSpPr>
        <p:spPr>
          <a:xfrm>
            <a:off x="426368" y="1767008"/>
            <a:ext cx="3826768" cy="4525963"/>
          </a:xfrm>
        </p:spPr>
        <p:txBody>
          <a:bodyPr>
            <a:normAutofit fontScale="77500" lnSpcReduction="20000"/>
          </a:bodyPr>
          <a:lstStyle/>
          <a:p>
            <a:pPr marL="0" indent="0" algn="ctr">
              <a:buNone/>
            </a:pPr>
            <a:r>
              <a:rPr lang="ru-RU" b="1" dirty="0"/>
              <a:t>«Компот из изюма»</a:t>
            </a:r>
            <a:endParaRPr lang="ru-RU" dirty="0"/>
          </a:p>
          <a:p>
            <a:pPr marL="0" indent="0" algn="just">
              <a:buNone/>
            </a:pPr>
            <a:r>
              <a:rPr lang="ru-RU" dirty="0"/>
              <a:t>Взять нужное количество изюма без косточек, очистить его от веточек, мусора. Варить в воде, пока изюм не набухнет, затем откинуть на сито. Изюм убрать в сторону. В сироп добавить сахара, довести до кипения, снять с огня и добавить варёный изюм. Можно подавать на стол. Так же можно приготовить чай.</a:t>
            </a:r>
          </a:p>
          <a:p>
            <a:endParaRPr lang="ru-RU" dirty="0"/>
          </a:p>
        </p:txBody>
      </p:sp>
      <p:pic>
        <p:nvPicPr>
          <p:cNvPr id="1024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757" r="9872"/>
          <a:stretch/>
        </p:blipFill>
        <p:spPr bwMode="auto">
          <a:xfrm>
            <a:off x="587909" y="188640"/>
            <a:ext cx="1728192" cy="15463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3815" r="5838"/>
          <a:stretch/>
        </p:blipFill>
        <p:spPr bwMode="auto">
          <a:xfrm>
            <a:off x="6444208" y="188641"/>
            <a:ext cx="1867055" cy="15463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Объект 2"/>
          <p:cNvSpPr txBox="1">
            <a:spLocks/>
          </p:cNvSpPr>
          <p:nvPr/>
        </p:nvSpPr>
        <p:spPr>
          <a:xfrm>
            <a:off x="4932040" y="1734996"/>
            <a:ext cx="3826768" cy="4525963"/>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ru-RU" b="1" dirty="0"/>
              <a:t>«Компот из инжира»</a:t>
            </a:r>
          </a:p>
          <a:p>
            <a:pPr marL="0" indent="0" algn="just">
              <a:buFont typeface="Arial" pitchFamily="34" charset="0"/>
              <a:buNone/>
            </a:pPr>
            <a:r>
              <a:rPr lang="ru-RU" dirty="0"/>
              <a:t>Высушенный инжир перебрать, сделать на фруктах надрезы, но не разрезать до конца. Залить кипятком и можно пробовать через 1-1,5 дня. В этот компот сахар добавлять не нужно.</a:t>
            </a:r>
          </a:p>
          <a:p>
            <a:endParaRPr lang="ru-RU" dirty="0"/>
          </a:p>
        </p:txBody>
      </p:sp>
    </p:spTree>
    <p:extLst>
      <p:ext uri="{BB962C8B-B14F-4D97-AF65-F5344CB8AC3E}">
        <p14:creationId xmlns:p14="http://schemas.microsoft.com/office/powerpoint/2010/main" val="399119333"/>
      </p:ext>
    </p:extLst>
  </p:cSld>
  <p:clrMapOvr>
    <a:masterClrMapping/>
  </p:clrMapOvr>
  <p:transition>
    <p:pull dir="l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3254"/>
            <a:ext cx="6192688" cy="632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92280" y="4581128"/>
            <a:ext cx="152814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6294278"/>
      </p:ext>
    </p:extLst>
  </p:cSld>
  <p:clrMapOvr>
    <a:masterClrMapping/>
  </p:clrMapOvr>
  <p:transition>
    <p:pull dir="l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97549" y="240138"/>
            <a:ext cx="8229600" cy="1143000"/>
          </a:xfrm>
        </p:spPr>
        <p:txBody>
          <a:bodyPr>
            <a:normAutofit/>
          </a:bodyPr>
          <a:lstStyle/>
          <a:p>
            <a:r>
              <a:rPr lang="ru-RU" dirty="0"/>
              <a:t>Домашнее задание</a:t>
            </a:r>
          </a:p>
        </p:txBody>
      </p:sp>
      <p:sp>
        <p:nvSpPr>
          <p:cNvPr id="3" name="Объект 2"/>
          <p:cNvSpPr>
            <a:spLocks noGrp="1"/>
          </p:cNvSpPr>
          <p:nvPr>
            <p:ph idx="1"/>
          </p:nvPr>
        </p:nvSpPr>
        <p:spPr>
          <a:xfrm>
            <a:off x="218690" y="1745257"/>
            <a:ext cx="8229600" cy="4525963"/>
          </a:xfrm>
        </p:spPr>
        <p:txBody>
          <a:bodyPr/>
          <a:lstStyle/>
          <a:p>
            <a:pPr>
              <a:buFont typeface="Wingdings" pitchFamily="2" charset="2"/>
              <a:buChar char="Ø"/>
            </a:pPr>
            <a:r>
              <a:rPr lang="ru-RU" dirty="0"/>
              <a:t>Запомни слово «цикорий»</a:t>
            </a:r>
          </a:p>
          <a:p>
            <a:pPr>
              <a:buFont typeface="Wingdings" pitchFamily="2" charset="2"/>
              <a:buChar char="Ø"/>
            </a:pPr>
            <a:r>
              <a:rPr lang="ru-RU" dirty="0"/>
              <a:t>Узнай, чем полезен напиток из него и как его готовят.</a:t>
            </a:r>
          </a:p>
          <a:p>
            <a:endParaRPr lang="ru-RU" dirty="0"/>
          </a:p>
        </p:txBody>
      </p:sp>
      <p:sp>
        <p:nvSpPr>
          <p:cNvPr id="6" name="Объект 2"/>
          <p:cNvSpPr txBox="1">
            <a:spLocks/>
          </p:cNvSpPr>
          <p:nvPr/>
        </p:nvSpPr>
        <p:spPr>
          <a:xfrm>
            <a:off x="2267744" y="1124744"/>
            <a:ext cx="8229600" cy="57606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dirty="0">
                <a:solidFill>
                  <a:srgbClr val="FF0000"/>
                </a:solidFill>
              </a:rPr>
              <a:t>Задание для всех</a:t>
            </a:r>
          </a:p>
        </p:txBody>
      </p:sp>
      <p:sp>
        <p:nvSpPr>
          <p:cNvPr id="7" name="Объект 2"/>
          <p:cNvSpPr txBox="1">
            <a:spLocks/>
          </p:cNvSpPr>
          <p:nvPr/>
        </p:nvSpPr>
        <p:spPr>
          <a:xfrm>
            <a:off x="1691680" y="3720207"/>
            <a:ext cx="8229600" cy="576064"/>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dirty="0">
                <a:solidFill>
                  <a:srgbClr val="FF0000"/>
                </a:solidFill>
              </a:rPr>
              <a:t>Дополнительное задание</a:t>
            </a:r>
          </a:p>
        </p:txBody>
      </p:sp>
      <p:sp>
        <p:nvSpPr>
          <p:cNvPr id="8" name="Объект 2"/>
          <p:cNvSpPr txBox="1">
            <a:spLocks/>
          </p:cNvSpPr>
          <p:nvPr/>
        </p:nvSpPr>
        <p:spPr>
          <a:xfrm>
            <a:off x="218690" y="4437112"/>
            <a:ext cx="870820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Char char="Ø"/>
            </a:pPr>
            <a:r>
              <a:rPr lang="ru-RU" dirty="0"/>
              <a:t> Подготовить информацию на тему «Какой напиток называют горячим шоколадом?»</a:t>
            </a:r>
          </a:p>
          <a:p>
            <a:endParaRPr lang="ru-RU" dirty="0"/>
          </a:p>
        </p:txBody>
      </p:sp>
    </p:spTree>
    <p:extLst>
      <p:ext uri="{BB962C8B-B14F-4D97-AF65-F5344CB8AC3E}">
        <p14:creationId xmlns:p14="http://schemas.microsoft.com/office/powerpoint/2010/main" val="235543740"/>
      </p:ext>
    </p:extLst>
  </p:cSld>
  <p:clrMapOvr>
    <a:masterClrMapping/>
  </p:clrMapOvr>
  <p:transition>
    <p:pull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04664"/>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2420889"/>
            <a:ext cx="2466975" cy="164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404173"/>
            <a:ext cx="2558604" cy="170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7740" r="19884"/>
          <a:stretch/>
        </p:blipFill>
        <p:spPr bwMode="auto">
          <a:xfrm>
            <a:off x="3419872" y="455106"/>
            <a:ext cx="2088232" cy="167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descr="👌 Горячие бутерброды Минутка, рецепты с фото"/>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9" descr="👌 Горячие бутерброды Минутка, рецепты с фото"/>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2557463"/>
            <a:ext cx="2275715" cy="150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2470" y="455106"/>
            <a:ext cx="2592288" cy="13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1097" y="244037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3350" y="4359208"/>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58090" y="4425028"/>
            <a:ext cx="2205388" cy="1711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2267744" y="1378638"/>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18" name="Прямоугольник 17"/>
          <p:cNvSpPr/>
          <p:nvPr/>
        </p:nvSpPr>
        <p:spPr>
          <a:xfrm>
            <a:off x="5010853" y="1333305"/>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19" name="Прямоугольник 18"/>
          <p:cNvSpPr/>
          <p:nvPr/>
        </p:nvSpPr>
        <p:spPr>
          <a:xfrm>
            <a:off x="8240154" y="1268503"/>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
        <p:nvSpPr>
          <p:cNvPr id="20" name="Прямоугольник 19"/>
          <p:cNvSpPr/>
          <p:nvPr/>
        </p:nvSpPr>
        <p:spPr>
          <a:xfrm>
            <a:off x="2414351" y="3243625"/>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sp>
        <p:nvSpPr>
          <p:cNvPr id="21" name="Прямоугольник 20"/>
          <p:cNvSpPr/>
          <p:nvPr/>
        </p:nvSpPr>
        <p:spPr>
          <a:xfrm>
            <a:off x="5259478" y="3235364"/>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p>
        </p:txBody>
      </p:sp>
      <p:sp>
        <p:nvSpPr>
          <p:cNvPr id="22" name="Прямоугольник 21"/>
          <p:cNvSpPr/>
          <p:nvPr/>
        </p:nvSpPr>
        <p:spPr>
          <a:xfrm>
            <a:off x="8240154" y="3347414"/>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p>
        </p:txBody>
      </p:sp>
      <p:sp>
        <p:nvSpPr>
          <p:cNvPr id="23" name="Прямоугольник 22"/>
          <p:cNvSpPr/>
          <p:nvPr/>
        </p:nvSpPr>
        <p:spPr>
          <a:xfrm>
            <a:off x="2516369" y="5445224"/>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p>
        </p:txBody>
      </p:sp>
      <p:sp>
        <p:nvSpPr>
          <p:cNvPr id="24" name="Прямоугольник 23"/>
          <p:cNvSpPr/>
          <p:nvPr/>
        </p:nvSpPr>
        <p:spPr>
          <a:xfrm>
            <a:off x="5446961" y="5445224"/>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p>
        </p:txBody>
      </p:sp>
      <p:sp>
        <p:nvSpPr>
          <p:cNvPr id="25" name="Прямоугольник 24"/>
          <p:cNvSpPr/>
          <p:nvPr/>
        </p:nvSpPr>
        <p:spPr>
          <a:xfrm>
            <a:off x="8073894" y="5445224"/>
            <a:ext cx="497251" cy="830997"/>
          </a:xfrm>
          <a:prstGeom prst="rect">
            <a:avLst/>
          </a:prstGeom>
          <a:solidFill>
            <a:srgbClr val="FFFF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p>
        </p:txBody>
      </p:sp>
    </p:spTree>
    <p:extLst>
      <p:ext uri="{BB962C8B-B14F-4D97-AF65-F5344CB8AC3E}">
        <p14:creationId xmlns:p14="http://schemas.microsoft.com/office/powerpoint/2010/main" val="464050675"/>
      </p:ext>
    </p:extLst>
  </p:cSld>
  <p:clrMapOvr>
    <a:masterClrMapping/>
  </p:clrMapOvr>
  <p:transition>
    <p:pull dir="l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 y="0"/>
            <a:ext cx="92092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562" y="75341"/>
            <a:ext cx="4565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1836" y="1268760"/>
            <a:ext cx="3398687" cy="923330"/>
          </a:xfrm>
          <a:prstGeom prst="rect">
            <a:avLst/>
          </a:prstGeom>
          <a:noFill/>
        </p:spPr>
        <p:txBody>
          <a:bodyPr wrap="none" lIns="91440" tIns="45720" rIns="91440" bIns="45720">
            <a:spAutoFit/>
          </a:bodyPr>
          <a:lstStyle/>
          <a:p>
            <a:pPr algn="ctr"/>
            <a:r>
              <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Открытые </a:t>
            </a:r>
          </a:p>
        </p:txBody>
      </p:sp>
      <p:sp>
        <p:nvSpPr>
          <p:cNvPr id="7" name="Прямоугольник 6"/>
          <p:cNvSpPr/>
          <p:nvPr/>
        </p:nvSpPr>
        <p:spPr>
          <a:xfrm>
            <a:off x="5157306" y="1269707"/>
            <a:ext cx="3179075" cy="923330"/>
          </a:xfrm>
          <a:prstGeom prst="rect">
            <a:avLst/>
          </a:prstGeom>
          <a:noFill/>
        </p:spPr>
        <p:txBody>
          <a:bodyPr wrap="none" lIns="91440" tIns="45720" rIns="91440" bIns="45720">
            <a:spAutoFit/>
          </a:bodyPr>
          <a:lstStyle/>
          <a:p>
            <a:pPr algn="ctr"/>
            <a:r>
              <a:rPr lang="ru-RU"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Закрытые</a:t>
            </a:r>
            <a:endPar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747" y="2156271"/>
            <a:ext cx="1647216" cy="123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4853" y="2258410"/>
            <a:ext cx="1853018" cy="123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29331" y="3769871"/>
            <a:ext cx="1900501" cy="126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7740" r="19884"/>
          <a:stretch/>
        </p:blipFill>
        <p:spPr bwMode="auto">
          <a:xfrm>
            <a:off x="2329331" y="2125396"/>
            <a:ext cx="1572769" cy="1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887" y="3769871"/>
            <a:ext cx="1694034" cy="11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0425" y="2253270"/>
            <a:ext cx="2006842" cy="105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2711" y="3650152"/>
            <a:ext cx="1900501" cy="1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9921" y="3732434"/>
            <a:ext cx="1602881" cy="110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49830" y="5208070"/>
            <a:ext cx="1593978" cy="123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1612146" y="3019629"/>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27" name="Прямоугольник 26"/>
          <p:cNvSpPr/>
          <p:nvPr/>
        </p:nvSpPr>
        <p:spPr>
          <a:xfrm>
            <a:off x="3554714" y="3041915"/>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28" name="Прямоугольник 27"/>
          <p:cNvSpPr/>
          <p:nvPr/>
        </p:nvSpPr>
        <p:spPr>
          <a:xfrm>
            <a:off x="6547326" y="3075856"/>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
        <p:nvSpPr>
          <p:cNvPr id="29" name="Прямоугольник 28"/>
          <p:cNvSpPr/>
          <p:nvPr/>
        </p:nvSpPr>
        <p:spPr>
          <a:xfrm>
            <a:off x="8546937" y="3146194"/>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sp>
        <p:nvSpPr>
          <p:cNvPr id="30" name="Прямоугольник 29"/>
          <p:cNvSpPr/>
          <p:nvPr/>
        </p:nvSpPr>
        <p:spPr>
          <a:xfrm>
            <a:off x="1624982" y="4566565"/>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p>
        </p:txBody>
      </p:sp>
      <p:sp>
        <p:nvSpPr>
          <p:cNvPr id="31" name="Прямоугольник 30"/>
          <p:cNvSpPr/>
          <p:nvPr/>
        </p:nvSpPr>
        <p:spPr>
          <a:xfrm>
            <a:off x="6468979" y="4566671"/>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p>
        </p:txBody>
      </p:sp>
      <p:sp>
        <p:nvSpPr>
          <p:cNvPr id="32" name="Прямоугольник 31"/>
          <p:cNvSpPr/>
          <p:nvPr/>
        </p:nvSpPr>
        <p:spPr>
          <a:xfrm>
            <a:off x="3917188" y="4667723"/>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p>
        </p:txBody>
      </p:sp>
      <p:sp>
        <p:nvSpPr>
          <p:cNvPr id="33" name="Прямоугольник 32"/>
          <p:cNvSpPr/>
          <p:nvPr/>
        </p:nvSpPr>
        <p:spPr>
          <a:xfrm>
            <a:off x="8505359" y="4573515"/>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p>
        </p:txBody>
      </p:sp>
      <p:sp>
        <p:nvSpPr>
          <p:cNvPr id="34" name="Прямоугольник 33"/>
          <p:cNvSpPr/>
          <p:nvPr/>
        </p:nvSpPr>
        <p:spPr>
          <a:xfrm>
            <a:off x="2439371" y="6044667"/>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p>
        </p:txBody>
      </p:sp>
    </p:spTree>
    <p:extLst>
      <p:ext uri="{BB962C8B-B14F-4D97-AF65-F5344CB8AC3E}">
        <p14:creationId xmlns:p14="http://schemas.microsoft.com/office/powerpoint/2010/main" val="671857654"/>
      </p:ext>
    </p:extLst>
  </p:cSld>
  <p:clrMapOvr>
    <a:masterClrMapping/>
  </p:clrMapOvr>
  <p:transition>
    <p:pull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 y="0"/>
            <a:ext cx="92092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963" y="63690"/>
            <a:ext cx="4565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18425" y="1268760"/>
            <a:ext cx="2765502" cy="923330"/>
          </a:xfrm>
          <a:prstGeom prst="rect">
            <a:avLst/>
          </a:prstGeom>
          <a:noFill/>
        </p:spPr>
        <p:txBody>
          <a:bodyPr wrap="none" lIns="91440" tIns="45720" rIns="91440" bIns="45720">
            <a:spAutoFit/>
          </a:bodyPr>
          <a:lstStyle/>
          <a:p>
            <a:pPr algn="ctr"/>
            <a:r>
              <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Простые</a:t>
            </a:r>
          </a:p>
        </p:txBody>
      </p:sp>
      <p:sp>
        <p:nvSpPr>
          <p:cNvPr id="7" name="Прямоугольник 6"/>
          <p:cNvSpPr/>
          <p:nvPr/>
        </p:nvSpPr>
        <p:spPr>
          <a:xfrm>
            <a:off x="5242807" y="1269707"/>
            <a:ext cx="3008068" cy="923330"/>
          </a:xfrm>
          <a:prstGeom prst="rect">
            <a:avLst/>
          </a:prstGeom>
          <a:noFill/>
        </p:spPr>
        <p:txBody>
          <a:bodyPr wrap="none" lIns="91440" tIns="45720" rIns="91440" bIns="45720">
            <a:spAutoFit/>
          </a:bodyPr>
          <a:lstStyle/>
          <a:p>
            <a:pPr algn="ctr"/>
            <a:r>
              <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Сложные</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503" y="2217463"/>
            <a:ext cx="1647216" cy="123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503" y="3713499"/>
            <a:ext cx="1853018" cy="123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19" y="3684548"/>
            <a:ext cx="1900501" cy="126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7740" r="19884"/>
          <a:stretch/>
        </p:blipFill>
        <p:spPr bwMode="auto">
          <a:xfrm>
            <a:off x="326537" y="2111684"/>
            <a:ext cx="1572769" cy="1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6310" y="3769871"/>
            <a:ext cx="1694034" cy="11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9906" y="2284221"/>
            <a:ext cx="2006842" cy="105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020" y="2178669"/>
            <a:ext cx="1900501" cy="1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1749" y="3707634"/>
            <a:ext cx="1602881" cy="110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49830" y="5208070"/>
            <a:ext cx="1593978" cy="123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6354902" y="3080821"/>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27" name="Прямоугольник 26"/>
          <p:cNvSpPr/>
          <p:nvPr/>
        </p:nvSpPr>
        <p:spPr>
          <a:xfrm>
            <a:off x="1551920" y="3028203"/>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28" name="Прямоугольник 27"/>
          <p:cNvSpPr/>
          <p:nvPr/>
        </p:nvSpPr>
        <p:spPr>
          <a:xfrm>
            <a:off x="8606807" y="3106807"/>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
        <p:nvSpPr>
          <p:cNvPr id="29" name="Прямоугольник 28"/>
          <p:cNvSpPr/>
          <p:nvPr/>
        </p:nvSpPr>
        <p:spPr>
          <a:xfrm>
            <a:off x="6591587" y="4601283"/>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sp>
        <p:nvSpPr>
          <p:cNvPr id="30" name="Прямоугольник 29"/>
          <p:cNvSpPr/>
          <p:nvPr/>
        </p:nvSpPr>
        <p:spPr>
          <a:xfrm>
            <a:off x="8408405" y="4566565"/>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p>
        </p:txBody>
      </p:sp>
      <p:sp>
        <p:nvSpPr>
          <p:cNvPr id="31" name="Прямоугольник 30"/>
          <p:cNvSpPr/>
          <p:nvPr/>
        </p:nvSpPr>
        <p:spPr>
          <a:xfrm>
            <a:off x="3718288" y="3095188"/>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p>
        </p:txBody>
      </p:sp>
      <p:sp>
        <p:nvSpPr>
          <p:cNvPr id="32" name="Прямоугольник 31"/>
          <p:cNvSpPr/>
          <p:nvPr/>
        </p:nvSpPr>
        <p:spPr>
          <a:xfrm>
            <a:off x="1839376" y="4582400"/>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p>
        </p:txBody>
      </p:sp>
      <p:sp>
        <p:nvSpPr>
          <p:cNvPr id="33" name="Прямоугольник 32"/>
          <p:cNvSpPr/>
          <p:nvPr/>
        </p:nvSpPr>
        <p:spPr>
          <a:xfrm>
            <a:off x="3717187" y="4548715"/>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p>
        </p:txBody>
      </p:sp>
      <p:sp>
        <p:nvSpPr>
          <p:cNvPr id="34" name="Прямоугольник 33"/>
          <p:cNvSpPr/>
          <p:nvPr/>
        </p:nvSpPr>
        <p:spPr>
          <a:xfrm>
            <a:off x="2439371" y="6044667"/>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p>
        </p:txBody>
      </p:sp>
    </p:spTree>
    <p:extLst>
      <p:ext uri="{BB962C8B-B14F-4D97-AF65-F5344CB8AC3E}">
        <p14:creationId xmlns:p14="http://schemas.microsoft.com/office/powerpoint/2010/main" val="3834629811"/>
      </p:ext>
    </p:extLst>
  </p:cSld>
  <p:clrMapOvr>
    <a:masterClrMapping/>
  </p:clrMapOvr>
  <p:transition>
    <p:pull dir="l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1" y="0"/>
            <a:ext cx="920927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963" y="63690"/>
            <a:ext cx="45656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19930" y="1268760"/>
            <a:ext cx="3253776" cy="923330"/>
          </a:xfrm>
          <a:prstGeom prst="rect">
            <a:avLst/>
          </a:prstGeom>
          <a:noFill/>
        </p:spPr>
        <p:txBody>
          <a:bodyPr wrap="none" lIns="91440" tIns="45720" rIns="91440" bIns="45720">
            <a:spAutoFit/>
          </a:bodyPr>
          <a:lstStyle/>
          <a:p>
            <a:pPr algn="ctr"/>
            <a:r>
              <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Холодные</a:t>
            </a:r>
          </a:p>
        </p:txBody>
      </p:sp>
      <p:sp>
        <p:nvSpPr>
          <p:cNvPr id="7" name="Прямоугольник 6"/>
          <p:cNvSpPr/>
          <p:nvPr/>
        </p:nvSpPr>
        <p:spPr>
          <a:xfrm>
            <a:off x="5456618" y="1269707"/>
            <a:ext cx="2580450" cy="923330"/>
          </a:xfrm>
          <a:prstGeom prst="rect">
            <a:avLst/>
          </a:prstGeom>
          <a:noFill/>
        </p:spPr>
        <p:txBody>
          <a:bodyPr wrap="none" lIns="91440" tIns="45720" rIns="91440" bIns="45720">
            <a:spAutoFit/>
          </a:bodyPr>
          <a:lstStyle/>
          <a:p>
            <a:pPr algn="ctr"/>
            <a:r>
              <a:rPr lang="ru-RU"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Горячие</a:t>
            </a: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22" y="2156207"/>
            <a:ext cx="1647216" cy="123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503" y="2156207"/>
            <a:ext cx="1853018" cy="123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75504" y="3628175"/>
            <a:ext cx="1900501" cy="126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7740" r="19884"/>
          <a:stretch/>
        </p:blipFill>
        <p:spPr bwMode="auto">
          <a:xfrm>
            <a:off x="2439371" y="2125597"/>
            <a:ext cx="1572769" cy="1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6310" y="2212579"/>
            <a:ext cx="1694034" cy="112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664" y="3690578"/>
            <a:ext cx="2006842" cy="1053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0782" y="3628175"/>
            <a:ext cx="1900501" cy="126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97463" y="3690578"/>
            <a:ext cx="1602881" cy="1100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09321" y="5212551"/>
            <a:ext cx="1593978" cy="123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1751621" y="3019565"/>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p>
        </p:txBody>
      </p:sp>
      <p:sp>
        <p:nvSpPr>
          <p:cNvPr id="27" name="Прямоугольник 26"/>
          <p:cNvSpPr/>
          <p:nvPr/>
        </p:nvSpPr>
        <p:spPr>
          <a:xfrm>
            <a:off x="3664754" y="3042116"/>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p>
        </p:txBody>
      </p:sp>
      <p:sp>
        <p:nvSpPr>
          <p:cNvPr id="28" name="Прямоугольник 27"/>
          <p:cNvSpPr/>
          <p:nvPr/>
        </p:nvSpPr>
        <p:spPr>
          <a:xfrm>
            <a:off x="1816565" y="4513164"/>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p>
        </p:txBody>
      </p:sp>
      <p:sp>
        <p:nvSpPr>
          <p:cNvPr id="29" name="Прямоугольник 28"/>
          <p:cNvSpPr/>
          <p:nvPr/>
        </p:nvSpPr>
        <p:spPr>
          <a:xfrm>
            <a:off x="6591587" y="3043991"/>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a:t>
            </a:r>
          </a:p>
        </p:txBody>
      </p:sp>
      <p:sp>
        <p:nvSpPr>
          <p:cNvPr id="30" name="Прямоугольник 29"/>
          <p:cNvSpPr/>
          <p:nvPr/>
        </p:nvSpPr>
        <p:spPr>
          <a:xfrm>
            <a:off x="8408405" y="3009273"/>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5</a:t>
            </a:r>
          </a:p>
        </p:txBody>
      </p:sp>
      <p:sp>
        <p:nvSpPr>
          <p:cNvPr id="31" name="Прямоугольник 30"/>
          <p:cNvSpPr/>
          <p:nvPr/>
        </p:nvSpPr>
        <p:spPr>
          <a:xfrm>
            <a:off x="6577050" y="4544694"/>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6</a:t>
            </a:r>
          </a:p>
        </p:txBody>
      </p:sp>
      <p:sp>
        <p:nvSpPr>
          <p:cNvPr id="32" name="Прямоугольник 31"/>
          <p:cNvSpPr/>
          <p:nvPr/>
        </p:nvSpPr>
        <p:spPr>
          <a:xfrm>
            <a:off x="3863361" y="4526027"/>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7</a:t>
            </a:r>
          </a:p>
        </p:txBody>
      </p:sp>
      <p:sp>
        <p:nvSpPr>
          <p:cNvPr id="33" name="Прямоугольник 32"/>
          <p:cNvSpPr/>
          <p:nvPr/>
        </p:nvSpPr>
        <p:spPr>
          <a:xfrm>
            <a:off x="8592901" y="4531659"/>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a:t>
            </a:r>
          </a:p>
        </p:txBody>
      </p:sp>
      <p:sp>
        <p:nvSpPr>
          <p:cNvPr id="34" name="Прямоугольник 33"/>
          <p:cNvSpPr/>
          <p:nvPr/>
        </p:nvSpPr>
        <p:spPr>
          <a:xfrm>
            <a:off x="7498862" y="6049148"/>
            <a:ext cx="414885" cy="400110"/>
          </a:xfrm>
          <a:prstGeom prst="rect">
            <a:avLst/>
          </a:prstGeom>
          <a:solidFill>
            <a:srgbClr val="FFFF00"/>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9</a:t>
            </a:r>
          </a:p>
        </p:txBody>
      </p:sp>
    </p:spTree>
    <p:extLst>
      <p:ext uri="{BB962C8B-B14F-4D97-AF65-F5344CB8AC3E}">
        <p14:creationId xmlns:p14="http://schemas.microsoft.com/office/powerpoint/2010/main" val="627903604"/>
      </p:ext>
    </p:extLst>
  </p:cSld>
  <p:clrMapOvr>
    <a:masterClrMapping/>
  </p:clrMapOvr>
  <p:transition>
    <p:pull dir="l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0514"/>
            <a:ext cx="266429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828" y="1830202"/>
            <a:ext cx="2088232"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909" y="1844824"/>
            <a:ext cx="1303412" cy="207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4405657"/>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600" y="4168636"/>
            <a:ext cx="266429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21071" y="332656"/>
            <a:ext cx="7019101"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Виды горячих напитков. </a:t>
            </a:r>
          </a:p>
          <a:p>
            <a:pPr algn="ctr"/>
            <a:r>
              <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Приготовление горячих напитков.</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90935" y="3910948"/>
            <a:ext cx="2807751" cy="280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600147"/>
      </p:ext>
    </p:extLst>
  </p:cSld>
  <p:clrMapOvr>
    <a:masterClrMapping/>
  </p:clrMapOvr>
  <p:transition>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7" y="0"/>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30" y="1819863"/>
            <a:ext cx="4516875" cy="3218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2349945" y="188640"/>
            <a:ext cx="447359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Легенда о чае</a:t>
            </a:r>
          </a:p>
        </p:txBody>
      </p:sp>
      <p:sp>
        <p:nvSpPr>
          <p:cNvPr id="2" name="TextBox 1"/>
          <p:cNvSpPr txBox="1"/>
          <p:nvPr/>
        </p:nvSpPr>
        <p:spPr>
          <a:xfrm>
            <a:off x="5292064" y="1314851"/>
            <a:ext cx="3480966" cy="2677656"/>
          </a:xfrm>
          <a:prstGeom prst="rect">
            <a:avLst/>
          </a:prstGeom>
          <a:noFill/>
        </p:spPr>
        <p:txBody>
          <a:bodyPr wrap="square" rtlCol="0">
            <a:spAutoFit/>
          </a:bodyPr>
          <a:lstStyle/>
          <a:p>
            <a:pPr algn="just"/>
            <a:r>
              <a:rPr lang="ru-RU" sz="1400" b="1" dirty="0"/>
              <a:t>Первая легенда</a:t>
            </a:r>
            <a:r>
              <a:rPr lang="ru-RU" sz="1400" dirty="0"/>
              <a:t> гласит, что древнекитайский император </a:t>
            </a:r>
            <a:r>
              <a:rPr lang="ru-RU" sz="1400" dirty="0" err="1"/>
              <a:t>Шен</a:t>
            </a:r>
            <a:r>
              <a:rPr lang="ru-RU" sz="1400" dirty="0"/>
              <a:t> </a:t>
            </a:r>
            <a:r>
              <a:rPr lang="ru-RU" sz="1400" dirty="0" err="1"/>
              <a:t>Нун</a:t>
            </a:r>
            <a:r>
              <a:rPr lang="ru-RU" sz="1400" dirty="0"/>
              <a:t> около трех тысяч лет назад поставил кипятится котел с водой, в который случайным образом попало несколько листочков с чайного дерева. Испробовав удивительный напиток, император восхитился его прекрасным вкусом. Из императорского дворца чай распространился по всему Китаю: его стали церемониально подавать при приеме самых дорогих гостей.</a:t>
            </a:r>
          </a:p>
        </p:txBody>
      </p:sp>
      <p:sp>
        <p:nvSpPr>
          <p:cNvPr id="3" name="Прямоугольник 2"/>
          <p:cNvSpPr/>
          <p:nvPr/>
        </p:nvSpPr>
        <p:spPr>
          <a:xfrm>
            <a:off x="5200443" y="4185871"/>
            <a:ext cx="3563888" cy="2523768"/>
          </a:xfrm>
          <a:prstGeom prst="rect">
            <a:avLst/>
          </a:prstGeom>
        </p:spPr>
        <p:txBody>
          <a:bodyPr wrap="square">
            <a:spAutoFit/>
          </a:bodyPr>
          <a:lstStyle/>
          <a:p>
            <a:pPr algn="just"/>
            <a:r>
              <a:rPr lang="ru-RU" b="1" dirty="0"/>
              <a:t> </a:t>
            </a:r>
            <a:r>
              <a:rPr lang="ru-RU" sz="1400" b="1" dirty="0"/>
              <a:t>Третья легенда</a:t>
            </a:r>
            <a:r>
              <a:rPr lang="ru-RU" sz="1400" dirty="0"/>
              <a:t> повествует о том, как один китайский монах решил предаться молитвам без перерыва на сон и отдых, но через некоторое время сон все же одолел его. Проснувшись, раздосадованный монах отрезал себе веки, чтобы они больше никогда не закрывались против его воли. Брошенные на землю, веки обернулись чайными листьями, из которых стали готовить напиток, прогоняющий сон и дающий бодрость.</a:t>
            </a:r>
          </a:p>
        </p:txBody>
      </p:sp>
      <p:sp>
        <p:nvSpPr>
          <p:cNvPr id="5" name="Прямоугольник 4"/>
          <p:cNvSpPr/>
          <p:nvPr/>
        </p:nvSpPr>
        <p:spPr>
          <a:xfrm>
            <a:off x="671743" y="4725144"/>
            <a:ext cx="3834864" cy="1877437"/>
          </a:xfrm>
          <a:prstGeom prst="rect">
            <a:avLst/>
          </a:prstGeom>
        </p:spPr>
        <p:txBody>
          <a:bodyPr wrap="square">
            <a:spAutoFit/>
          </a:bodyPr>
          <a:lstStyle/>
          <a:p>
            <a:pPr algn="just"/>
            <a:r>
              <a:rPr lang="ru-RU" dirty="0"/>
              <a:t> </a:t>
            </a:r>
            <a:r>
              <a:rPr lang="ru-RU" sz="1400" b="1" dirty="0"/>
              <a:t>Вторая легенда</a:t>
            </a:r>
            <a:r>
              <a:rPr lang="ru-RU" sz="1400" dirty="0"/>
              <a:t> рассказывает о том, как в древности пастухи обратили внимание на то, что животные, съев листьев с чайного куста, становятся невероятно бодрыми. Они приняли решение попробовать напиток из этих листьев. В итоге оказалось, что он не только бодрящий, но полезный в общем для здоровья. А главное — невероятно вкусный.</a:t>
            </a:r>
          </a:p>
        </p:txBody>
      </p:sp>
    </p:spTree>
    <p:extLst>
      <p:ext uri="{BB962C8B-B14F-4D97-AF65-F5344CB8AC3E}">
        <p14:creationId xmlns:p14="http://schemas.microsoft.com/office/powerpoint/2010/main" val="2554466908"/>
      </p:ext>
    </p:extLst>
  </p:cSld>
  <p:clrMapOvr>
    <a:masterClrMapping/>
  </p:clrMapOvr>
  <p:transition>
    <p:pull dir="l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2" y="3175"/>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101000" y="188640"/>
            <a:ext cx="4971489"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Легенда о кофе</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08" y="1118633"/>
            <a:ext cx="5483546" cy="33843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79512" y="4653136"/>
            <a:ext cx="8399338" cy="2308324"/>
          </a:xfrm>
          <a:prstGeom prst="rect">
            <a:avLst/>
          </a:prstGeom>
        </p:spPr>
        <p:txBody>
          <a:bodyPr wrap="square">
            <a:spAutoFit/>
          </a:bodyPr>
          <a:lstStyle/>
          <a:p>
            <a:pPr algn="ctr"/>
            <a:r>
              <a:rPr lang="ru-RU" b="1" dirty="0"/>
              <a:t>Легенда о кофе</a:t>
            </a:r>
            <a:endParaRPr lang="ru-RU" dirty="0"/>
          </a:p>
          <a:p>
            <a:pPr algn="just"/>
            <a:r>
              <a:rPr lang="ru-RU" dirty="0"/>
              <a:t>Самой популярной является красивая легенда об эфиопском пастухе по имени </a:t>
            </a:r>
            <a:r>
              <a:rPr lang="ru-RU" dirty="0" err="1"/>
              <a:t>Калди</a:t>
            </a:r>
            <a:r>
              <a:rPr lang="ru-RU" dirty="0"/>
              <a:t>. Выгуливая коз на склонах, покрытых дикими зарослями, пастух заметил, что время от времени животные ведут себя более возбуждено и резво, чем обычно. После пристального наблюдения </a:t>
            </a:r>
            <a:r>
              <a:rPr lang="ru-RU" dirty="0" err="1"/>
              <a:t>Калди</a:t>
            </a:r>
            <a:r>
              <a:rPr lang="ru-RU" dirty="0"/>
              <a:t> понял, что причина тому — кустарник с красными плодами. Попробовав ягоды, </a:t>
            </a:r>
            <a:r>
              <a:rPr lang="ru-RU" dirty="0" err="1"/>
              <a:t>Калди</a:t>
            </a:r>
            <a:r>
              <a:rPr lang="ru-RU" dirty="0"/>
              <a:t> испытал на себе их бодрящий эффект. </a:t>
            </a:r>
          </a:p>
          <a:p>
            <a:pPr algn="just"/>
            <a:r>
              <a:rPr lang="ru-RU" b="1" dirty="0"/>
              <a:t> </a:t>
            </a:r>
            <a:endParaRPr lang="ru-RU" dirty="0"/>
          </a:p>
        </p:txBody>
      </p:sp>
    </p:spTree>
    <p:extLst>
      <p:ext uri="{BB962C8B-B14F-4D97-AF65-F5344CB8AC3E}">
        <p14:creationId xmlns:p14="http://schemas.microsoft.com/office/powerpoint/2010/main" val="3374939043"/>
      </p:ext>
    </p:extLst>
  </p:cSld>
  <p:clrMapOvr>
    <a:masterClrMapping/>
  </p:clrMapOvr>
  <p:transition>
    <p:pull dir="l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 y="-26300"/>
            <a:ext cx="92059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Объект 2"/>
          <p:cNvSpPr>
            <a:spLocks noGrp="1"/>
          </p:cNvSpPr>
          <p:nvPr>
            <p:ph idx="1"/>
          </p:nvPr>
        </p:nvSpPr>
        <p:spPr>
          <a:xfrm>
            <a:off x="467544" y="238763"/>
            <a:ext cx="3888432" cy="5223775"/>
          </a:xfrm>
        </p:spPr>
        <p:txBody>
          <a:bodyPr>
            <a:normAutofit fontScale="77500" lnSpcReduction="20000"/>
          </a:bodyPr>
          <a:lstStyle/>
          <a:p>
            <a:pPr marL="0" indent="0" algn="ctr">
              <a:buNone/>
            </a:pPr>
            <a:r>
              <a:rPr lang="ru-RU" b="1" dirty="0"/>
              <a:t>Приготовление чая</a:t>
            </a:r>
          </a:p>
          <a:p>
            <a:pPr marL="0" indent="0" algn="just">
              <a:buNone/>
            </a:pPr>
            <a:r>
              <a:rPr lang="ru-RU" dirty="0"/>
              <a:t>Заваривают чай в фарфоровых, стеклянных и глиняных чайниках. Перед приготовлением  заварки чайник следует сполоснуть кипятком, после чего засыпать в него определенное количество чая ( обычно из расчёта 1 чайная ложка чая на 1 чашку напитка) и залить кипятком. Дать настояться под специальной грелкой 5-8 минут.</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941168"/>
            <a:ext cx="2091842" cy="15668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941168"/>
            <a:ext cx="2287112"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Объект 2"/>
          <p:cNvSpPr txBox="1">
            <a:spLocks/>
          </p:cNvSpPr>
          <p:nvPr/>
        </p:nvSpPr>
        <p:spPr>
          <a:xfrm>
            <a:off x="5363759" y="1628800"/>
            <a:ext cx="3538736"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ru-RU" dirty="0"/>
          </a:p>
        </p:txBody>
      </p:sp>
      <p:sp>
        <p:nvSpPr>
          <p:cNvPr id="7" name="Объект 2"/>
          <p:cNvSpPr txBox="1">
            <a:spLocks/>
          </p:cNvSpPr>
          <p:nvPr/>
        </p:nvSpPr>
        <p:spPr>
          <a:xfrm>
            <a:off x="4932040" y="260649"/>
            <a:ext cx="3600400" cy="482453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b="1" dirty="0"/>
              <a:t>Приготовление кофе</a:t>
            </a:r>
            <a:endParaRPr lang="ru-RU" dirty="0"/>
          </a:p>
          <a:p>
            <a:pPr marL="0" indent="0" algn="just">
              <a:buNone/>
            </a:pPr>
            <a:r>
              <a:rPr lang="ru-RU" sz="2900" dirty="0"/>
              <a:t>Посуда для приготовления кофе (кофейник, турка) должна быть чистой. </a:t>
            </a:r>
          </a:p>
          <a:p>
            <a:pPr marL="0" indent="0" algn="just">
              <a:buNone/>
            </a:pPr>
            <a:r>
              <a:rPr lang="ru-RU" sz="2900" dirty="0"/>
              <a:t>Вода для приготовления должна быть по возможности мягкая.</a:t>
            </a:r>
          </a:p>
          <a:p>
            <a:pPr marL="0" indent="0" algn="just">
              <a:buNone/>
            </a:pPr>
            <a:r>
              <a:rPr lang="ru-RU" sz="2900" dirty="0"/>
              <a:t>Кофе рекомендуется молоть непосредственно перед приготовлением.</a:t>
            </a:r>
          </a:p>
        </p:txBody>
      </p:sp>
    </p:spTree>
    <p:extLst>
      <p:ext uri="{BB962C8B-B14F-4D97-AF65-F5344CB8AC3E}">
        <p14:creationId xmlns:p14="http://schemas.microsoft.com/office/powerpoint/2010/main" val="368193705"/>
      </p:ext>
    </p:extLst>
  </p:cSld>
  <p:clrMapOvr>
    <a:masterClrMapping/>
  </p:clrMapOvr>
  <p:transition>
    <p:pull dir="ld"/>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573</Words>
  <Application>Microsoft Office PowerPoint</Application>
  <PresentationFormat>Экран (4:3)</PresentationFormat>
  <Paragraphs>82</Paragraphs>
  <Slides>18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Тема Office</vt:lpstr>
      <vt:lpstr>Тема урока:  Чай,кофе…и рецепты Каюма бабая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Компоты </vt:lpstr>
      <vt:lpstr>Презентация PowerPoint</vt:lpstr>
      <vt:lpstr>Домашнее задание</vt:lpstr>
    </vt:vector>
  </TitlesOfParts>
  <Company>SCHOOL80</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урока:  Виды горячих напитков.  Приготовление горячих напитков. </dc:title>
  <dc:creator>Albina</dc:creator>
  <cp:lastModifiedBy>Рахматуллина Раиля АбдулБасыровна</cp:lastModifiedBy>
  <cp:revision>35</cp:revision>
  <dcterms:created xsi:type="dcterms:W3CDTF">2021-10-15T05:24:05Z</dcterms:created>
  <dcterms:modified xsi:type="dcterms:W3CDTF">2021-10-22T10:42:39Z</dcterms:modified>
</cp:coreProperties>
</file>