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E315-BEE6-4914-B422-E99B9751DB43}" type="datetimeFigureOut">
              <a:rPr lang="ru-RU" smtClean="0">
                <a:solidFill>
                  <a:srgbClr val="B4DCFA"/>
                </a:solidFill>
              </a:rPr>
              <a:pPr/>
              <a:t>25.10.2021</a:t>
            </a:fld>
            <a:endParaRPr lang="ru-RU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49A2-6DDC-4ADD-A705-BCCBC7D43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12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E315-BEE6-4914-B422-E99B9751DB43}" type="datetimeFigureOut">
              <a:rPr lang="ru-RU" smtClean="0">
                <a:solidFill>
                  <a:srgbClr val="B4DCFA"/>
                </a:solidFill>
              </a:rPr>
              <a:pPr/>
              <a:t>25.10.2021</a:t>
            </a:fld>
            <a:endParaRPr lang="ru-RU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49A2-6DDC-4ADD-A705-BCCBC7D43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5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E315-BEE6-4914-B422-E99B9751DB43}" type="datetimeFigureOut">
              <a:rPr lang="ru-RU" smtClean="0">
                <a:solidFill>
                  <a:srgbClr val="B4DCFA"/>
                </a:solidFill>
              </a:rPr>
              <a:pPr/>
              <a:t>25.10.2021</a:t>
            </a:fld>
            <a:endParaRPr lang="ru-RU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49A2-6DDC-4ADD-A705-BCCBC7D43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69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E315-BEE6-4914-B422-E99B9751DB43}" type="datetimeFigureOut">
              <a:rPr lang="ru-RU" smtClean="0">
                <a:solidFill>
                  <a:srgbClr val="B4DCFA"/>
                </a:solidFill>
              </a:rPr>
              <a:pPr/>
              <a:t>25.10.2021</a:t>
            </a:fld>
            <a:endParaRPr lang="ru-RU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49A2-6DDC-4ADD-A705-BCCBC7D43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2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E315-BEE6-4914-B422-E99B9751DB43}" type="datetimeFigureOut">
              <a:rPr lang="ru-RU" smtClean="0">
                <a:solidFill>
                  <a:srgbClr val="B4DCFA"/>
                </a:solidFill>
              </a:rPr>
              <a:pPr/>
              <a:t>25.10.2021</a:t>
            </a:fld>
            <a:endParaRPr lang="ru-RU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49A2-6DDC-4ADD-A705-BCCBC7D43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87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E315-BEE6-4914-B422-E99B9751DB43}" type="datetimeFigureOut">
              <a:rPr lang="ru-RU" smtClean="0">
                <a:solidFill>
                  <a:srgbClr val="B4DCFA"/>
                </a:solidFill>
              </a:rPr>
              <a:pPr/>
              <a:t>25.10.2021</a:t>
            </a:fld>
            <a:endParaRPr lang="ru-RU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49A2-6DDC-4ADD-A705-BCCBC7D43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26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E315-BEE6-4914-B422-E99B9751DB43}" type="datetimeFigureOut">
              <a:rPr lang="ru-RU" smtClean="0">
                <a:solidFill>
                  <a:srgbClr val="B4DCFA"/>
                </a:solidFill>
              </a:rPr>
              <a:pPr/>
              <a:t>25.10.2021</a:t>
            </a:fld>
            <a:endParaRPr lang="ru-RU">
              <a:solidFill>
                <a:srgbClr val="B4DCF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49A2-6DDC-4ADD-A705-BCCBC7D43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55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E315-BEE6-4914-B422-E99B9751DB43}" type="datetimeFigureOut">
              <a:rPr lang="ru-RU" smtClean="0">
                <a:solidFill>
                  <a:srgbClr val="B4DCFA"/>
                </a:solidFill>
              </a:rPr>
              <a:pPr/>
              <a:t>25.10.2021</a:t>
            </a:fld>
            <a:endParaRPr lang="ru-RU">
              <a:solidFill>
                <a:srgbClr val="B4DCF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49A2-6DDC-4ADD-A705-BCCBC7D43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97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E315-BEE6-4914-B422-E99B9751DB43}" type="datetimeFigureOut">
              <a:rPr lang="ru-RU" smtClean="0">
                <a:solidFill>
                  <a:srgbClr val="B4DCFA"/>
                </a:solidFill>
              </a:rPr>
              <a:pPr/>
              <a:t>25.10.2021</a:t>
            </a:fld>
            <a:endParaRPr lang="ru-RU">
              <a:solidFill>
                <a:srgbClr val="B4DCF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49A2-6DDC-4ADD-A705-BCCBC7D43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24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E315-BEE6-4914-B422-E99B9751DB43}" type="datetimeFigureOut">
              <a:rPr lang="ru-RU" smtClean="0">
                <a:solidFill>
                  <a:srgbClr val="B4DCFA"/>
                </a:solidFill>
              </a:rPr>
              <a:pPr/>
              <a:t>25.10.2021</a:t>
            </a:fld>
            <a:endParaRPr lang="ru-RU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49A2-6DDC-4ADD-A705-BCCBC7D43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1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E315-BEE6-4914-B422-E99B9751DB43}" type="datetimeFigureOut">
              <a:rPr lang="ru-RU" smtClean="0">
                <a:solidFill>
                  <a:srgbClr val="B4DCFA"/>
                </a:solidFill>
              </a:rPr>
              <a:pPr/>
              <a:t>25.10.2021</a:t>
            </a:fld>
            <a:endParaRPr lang="ru-RU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CC49A2-6DDC-4ADD-A705-BCCBC7D43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B4DC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7CC49A2-6DDC-4ADD-A705-BCCBC7D43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B4DCF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EE4E315-BEE6-4914-B422-E99B9751DB43}" type="datetimeFigureOut">
              <a:rPr lang="ru-RU" smtClean="0">
                <a:solidFill>
                  <a:srgbClr val="B4DCFA"/>
                </a:solidFill>
              </a:rPr>
              <a:pPr/>
              <a:t>25.10.2021</a:t>
            </a:fld>
            <a:endParaRPr lang="ru-RU">
              <a:solidFill>
                <a:srgbClr val="B4DC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8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8866" y="1553497"/>
            <a:ext cx="9834443" cy="3387159"/>
          </a:xfrm>
        </p:spPr>
        <p:txBody>
          <a:bodyPr/>
          <a:lstStyle/>
          <a:p>
            <a:pPr algn="ctr"/>
            <a:r>
              <a:rPr lang="ru-RU" sz="5200" dirty="0">
                <a:solidFill>
                  <a:schemeClr val="tx2">
                    <a:lumMod val="75000"/>
                  </a:schemeClr>
                </a:solidFill>
              </a:rPr>
              <a:t>Предельные углеводороды (</a:t>
            </a:r>
            <a:r>
              <a:rPr lang="ru-RU" sz="5200" dirty="0" err="1">
                <a:solidFill>
                  <a:schemeClr val="tx2">
                    <a:lumMod val="75000"/>
                  </a:schemeClr>
                </a:solidFill>
              </a:rPr>
              <a:t>алканы</a:t>
            </a:r>
            <a:r>
              <a:rPr lang="ru-RU" sz="5200" dirty="0">
                <a:solidFill>
                  <a:schemeClr val="tx2">
                    <a:lumMod val="75000"/>
                  </a:schemeClr>
                </a:solidFill>
              </a:rPr>
              <a:t>). Электронное и пространственное строение </a:t>
            </a:r>
            <a:r>
              <a:rPr lang="ru-RU" sz="5200" dirty="0" err="1">
                <a:solidFill>
                  <a:schemeClr val="tx2">
                    <a:lumMod val="75000"/>
                  </a:schemeClr>
                </a:solidFill>
              </a:rPr>
              <a:t>алканов</a:t>
            </a:r>
            <a:endParaRPr lang="ru-RU" sz="5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373" y="656254"/>
            <a:ext cx="5310511" cy="58330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четырех ковалентных связей С-Н происходит за счет перекрывания четырех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ru-RU" sz="32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гибридных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орбиталей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атома углерода и 1 s-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орбиталей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четырех атомов водорода.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молекуле метана атомы водорода лежат в вершинах тетраэдра, расстояние между ядрами атомов С-Н одинаковы и равны 0, 109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38064" r="62312" b="6881"/>
          <a:stretch/>
        </p:blipFill>
        <p:spPr>
          <a:xfrm>
            <a:off x="6371713" y="918573"/>
            <a:ext cx="4567084" cy="500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882" y="390783"/>
            <a:ext cx="9130343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связи в молекуле метана образуются за счет перекрывания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орбиталей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вдоль линии, соединяющей ядра атомов. Подобную связь, называют σ- связью.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077" t="39819" r="31221" b="38206"/>
          <a:stretch/>
        </p:blipFill>
        <p:spPr>
          <a:xfrm>
            <a:off x="560440" y="3091237"/>
            <a:ext cx="8922774" cy="236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832" y="224913"/>
            <a:ext cx="10879668" cy="1320800"/>
          </a:xfrm>
        </p:spPr>
        <p:txBody>
          <a:bodyPr/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Строение молекулы метана можно выразить: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729" r="13350"/>
          <a:stretch/>
        </p:blipFill>
        <p:spPr>
          <a:xfrm>
            <a:off x="1330364" y="1930400"/>
            <a:ext cx="7290607" cy="430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631" y="390783"/>
            <a:ext cx="859666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наглядно представить пространственное строение метана и других органических соединений, используют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шаростержневые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масштабные модели молекул: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29" y="2699495"/>
            <a:ext cx="3361579" cy="40552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400" y="3451124"/>
            <a:ext cx="4474378" cy="289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598" y="641505"/>
            <a:ext cx="859666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валентный угол метана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равен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109°28′, то под таким же углом присоединяются в молекулах других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алканов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третий, четвертый, пятый и последующие атомы углерода, поэтому углеродная цепь принимает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зигзагообразную форму.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296" y="3112518"/>
            <a:ext cx="4509917" cy="30506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86" y="3112518"/>
            <a:ext cx="5037085" cy="281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373" y="1467414"/>
            <a:ext cx="10484327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Алканы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углеводороды, имеющие общую формулу С</a:t>
            </a:r>
            <a:r>
              <a:rPr lang="en-US" sz="3200" baseline="-25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200" baseline="-25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aseline="-25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3200" baseline="-25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+2.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молекулах которых все атомы углерода находятся в состоянии sp</a:t>
            </a:r>
            <a:r>
              <a:rPr lang="ru-RU" sz="320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гибридизации и соединены между собой только σ-связями.</a:t>
            </a:r>
            <a:endParaRPr lang="ru-RU" sz="4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7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Домашнее задание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§24 читать, выполнить задания №10, 11, провести дома лабораторный опыт по изготовлению моделей молекул углеводородов, используя подручные средства.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809" y="3321244"/>
            <a:ext cx="2557960" cy="32621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0" y="3560187"/>
            <a:ext cx="4472020" cy="278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Закрепление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17638"/>
            <a:ext cx="10160000" cy="535146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1. Укажите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ошибочное определение метана: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насыщенный углеводород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предельный углеводород;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парафиновый углеводород;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карбоциклическое соединение.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Общая формула метана: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+2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  <a:tabLst>
                <a:tab pos="149542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+1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  <a:tabLst>
                <a:tab pos="149542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Признаки, характеризующие строение метана: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  <a:tabLst>
                <a:tab pos="149542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ru-RU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-гибридизация, линейная форма молекул, угол 160;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  <a:tabLst>
                <a:tab pos="149542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ru-RU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-гибридизация, пространственная форма молекул, угол 109;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  <a:tabLst>
                <a:tab pos="149542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-гибридизация, плоская форма молекул, угол 180.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195262"/>
            <a:ext cx="101600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Закрепление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846138"/>
            <a:ext cx="10160000" cy="530066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  <a:tabLst>
                <a:tab pos="149542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Какой фигурой отражено пространственное строение метана: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49542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октаэдр;          - ромб;                - куб;           - тетраэдр.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49542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В молекулах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алканов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атомы углерода расположены: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49542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зигзагообразно;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49542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соединены в цикл;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49542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 кругу.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49542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Тип химической связи в молекуле метана: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49542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металлическая;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49542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ионная;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49542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ковалентная неполярная;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49542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ковалентная слабо полярная.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49542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Формулы только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алканов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записаны в ряду: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49542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С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49542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С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49542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С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49542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С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0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Закрепление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17638"/>
            <a:ext cx="10160000" cy="530066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9542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Формулы только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алканов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записаны в ряду: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9542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С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9542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С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9542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С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9542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С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9542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Составьте все возможные изомеры октана и назовите их.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9542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Определите молекулярную формулу ациклического углеводорода, плотность паров по воздуху которого равна 2.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9542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В избытке кислорода сожгли 6,72 л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метана. Вычислите массу вещества полученного оксида углерода (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если выход продукта реакции составляет 95%.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26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612" y="523517"/>
            <a:ext cx="8596668" cy="60542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Предельные углеводороды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углеводороды, в молекулах которых все атомы углерода соединены между собой простой связью (одинарной).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Нециклические предельные углеводороды называют </a:t>
            </a:r>
            <a:r>
              <a:rPr lang="ru-RU" sz="32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алканами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Родоначальник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алканов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метан 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алканов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– С</a:t>
            </a:r>
            <a:r>
              <a:rPr lang="en-US" sz="3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+2. </a:t>
            </a:r>
            <a:endParaRPr lang="ru-RU" sz="4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8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2535238"/>
            <a:ext cx="101600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0" t="6225" r="44019" b="1724"/>
          <a:stretch/>
        </p:blipFill>
        <p:spPr>
          <a:xfrm>
            <a:off x="1272209" y="120152"/>
            <a:ext cx="5141844" cy="65470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77156" y="1614340"/>
            <a:ext cx="38210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Предельные углеводороды находят широкое применение в самых разнообразных сферах жизни и деятельности человека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829"/>
          <a:stretch/>
        </p:blipFill>
        <p:spPr>
          <a:xfrm>
            <a:off x="862908" y="615045"/>
            <a:ext cx="8649801" cy="59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1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405" t="33248" r="12249" b="12416"/>
          <a:stretch/>
        </p:blipFill>
        <p:spPr>
          <a:xfrm>
            <a:off x="589936" y="2300748"/>
            <a:ext cx="8317783" cy="45572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9935" y="412955"/>
            <a:ext cx="85983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молекуле метана атом углерода находится в возбужденном состоянии и имеет 4 неспаренных электрона: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69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Вспомним формы s- и p-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орбиталей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1607574"/>
            <a:ext cx="8924189" cy="452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5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6477"/>
            <a:ext cx="9457266" cy="2485923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s- и p-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орбитали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подвергаются </a:t>
            </a:r>
            <a:r>
              <a:rPr lang="ru-RU" sz="3600" i="1" dirty="0">
                <a:solidFill>
                  <a:schemeClr val="tx2">
                    <a:lumMod val="75000"/>
                  </a:schemeClr>
                </a:solidFill>
              </a:rPr>
              <a:t>гибридизации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– процессу выравниванию электронных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орбиталей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по форме и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энергии: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38" t="22946" r="35202" b="27177"/>
          <a:stretch/>
        </p:blipFill>
        <p:spPr>
          <a:xfrm>
            <a:off x="2565400" y="2616199"/>
            <a:ext cx="6057900" cy="372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4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664" t="42437" r="34884" b="11887"/>
          <a:stretch/>
        </p:blipFill>
        <p:spPr>
          <a:xfrm>
            <a:off x="850901" y="2462638"/>
            <a:ext cx="3432312" cy="36045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213" y="707221"/>
            <a:ext cx="6096000" cy="175541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4sp</a:t>
            </a:r>
            <a:r>
              <a:rPr lang="ru-RU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гибридные </a:t>
            </a:r>
            <a:r>
              <a:rPr lang="ru-RU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орбитали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симметрично ориентированы в пространстве под углом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109°28′.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4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721" y="325284"/>
            <a:ext cx="8717389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строение молекулы метана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536" t="23749" r="34931" b="25050"/>
          <a:stretch/>
        </p:blipFill>
        <p:spPr>
          <a:xfrm>
            <a:off x="3890365" y="2188435"/>
            <a:ext cx="3848099" cy="388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3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606</Words>
  <Application>Microsoft Office PowerPoint</Application>
  <PresentationFormat>Широкоэкранный</PresentationFormat>
  <Paragraphs>63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</vt:lpstr>
      <vt:lpstr>Times New Roman</vt:lpstr>
      <vt:lpstr>Соседство</vt:lpstr>
      <vt:lpstr>Предельные углеводороды (алканы). Электронное и пространственное строение алканов</vt:lpstr>
      <vt:lpstr>Презентация PowerPoint</vt:lpstr>
      <vt:lpstr>Презентация PowerPoint</vt:lpstr>
      <vt:lpstr>Презентация PowerPoint</vt:lpstr>
      <vt:lpstr>Презентация PowerPoint</vt:lpstr>
      <vt:lpstr>Вспомним формы s- и p- орбиталей</vt:lpstr>
      <vt:lpstr>s- и p- орбитали подвергаются гибридизации – процессу выравниванию электронных орбиталей по форме и энергии:</vt:lpstr>
      <vt:lpstr>Презентация PowerPoint</vt:lpstr>
      <vt:lpstr>Электронное строение молекулы метана</vt:lpstr>
      <vt:lpstr>Презентация PowerPoint</vt:lpstr>
      <vt:lpstr>Презентация PowerPoint</vt:lpstr>
      <vt:lpstr>Строение молекулы метана можно выразить:</vt:lpstr>
      <vt:lpstr>Презентация PowerPoint</vt:lpstr>
      <vt:lpstr>Презентация PowerPoint</vt:lpstr>
      <vt:lpstr>Презентация PowerPoint</vt:lpstr>
      <vt:lpstr>Домашнее задание</vt:lpstr>
      <vt:lpstr>Закрепление</vt:lpstr>
      <vt:lpstr>Закрепление</vt:lpstr>
      <vt:lpstr>Закрепление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Neo</cp:lastModifiedBy>
  <cp:revision>17</cp:revision>
  <dcterms:created xsi:type="dcterms:W3CDTF">2019-09-23T16:12:16Z</dcterms:created>
  <dcterms:modified xsi:type="dcterms:W3CDTF">2021-10-25T11:21:37Z</dcterms:modified>
</cp:coreProperties>
</file>