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66" r:id="rId3"/>
    <p:sldId id="269" r:id="rId4"/>
    <p:sldId id="272" r:id="rId5"/>
    <p:sldId id="276" r:id="rId6"/>
    <p:sldId id="274" r:id="rId7"/>
    <p:sldId id="277" r:id="rId8"/>
    <p:sldId id="275" r:id="rId9"/>
    <p:sldId id="278" r:id="rId10"/>
    <p:sldId id="283" r:id="rId11"/>
    <p:sldId id="280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23" autoAdjust="0"/>
    <p:restoredTop sz="95590" autoAdjust="0"/>
  </p:normalViewPr>
  <p:slideViewPr>
    <p:cSldViewPr>
      <p:cViewPr>
        <p:scale>
          <a:sx n="84" d="100"/>
          <a:sy n="84" d="100"/>
        </p:scale>
        <p:origin x="-23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187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3542C98-18C0-45A8-B506-DC6397D35544}" type="datetime1">
              <a:rPr lang="ru-RU"/>
              <a:pPr>
                <a:defRPr/>
              </a:pPr>
              <a:t>27.03.2022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012525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9A4E4B23-8F44-4FA5-883E-B93F5F1A9148}" type="datetime1">
              <a:rPr lang="ru-RU"/>
              <a:pPr>
                <a:defRPr/>
              </a:pPr>
              <a:t>27.03.2022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1200" dirty="0" smtClean="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39917259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6387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>
                <a:cs typeface="Arial" charset="0"/>
              </a:rPr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smtClean="0"/>
              <a:t>Чтобы заменить этот рисунок, выберите и удалите его. После этого щелкните значок «Вставить рисунок», чтобы добавить собственный рисунок.</a:t>
            </a:r>
            <a:endParaRPr lang="en-US" smtClean="0"/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cs typeface="Arial" charset="0"/>
              </a:rPr>
              <a:t>2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rtlCol="0">
            <a:normAutofit/>
          </a:bodyPr>
          <a:lstStyle>
            <a:lvl1pPr algn="l" rtl="0">
              <a:defRPr sz="54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0105-9FDE-4EE5-AD5E-90DD06AE4A00}" type="datetime1">
              <a:rPr lang="ru-RU"/>
              <a:pPr>
                <a:defRPr/>
              </a:pPr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 rtlCol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349AE-71D4-476F-8F31-BB0BD0FEC714}" type="datetime1">
              <a:rPr lang="ru-RU"/>
              <a:pPr>
                <a:defRPr/>
              </a:pPr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C37A-0B6D-4DBF-A2E4-CCC6A2A83C8F}" type="datetime1">
              <a:rPr lang="ru-RU"/>
              <a:pPr>
                <a:defRPr/>
              </a:pPr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rtlCol="0">
            <a:normAutofit/>
          </a:bodyPr>
          <a:lstStyle>
            <a:lvl1pPr algn="l" rtl="0">
              <a:defRPr sz="48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 rtlCol="0"/>
          <a:lstStyle>
            <a:lvl1pPr marL="0" indent="0" algn="l" rtl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BD61-77C2-4A25-9C77-CC9056D653B3}" type="datetime1">
              <a:rPr lang="ru-RU"/>
              <a:pPr>
                <a:defRPr/>
              </a:pPr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D9488A-FA06-4B08-B491-2875180E2E34}" type="datetime1">
              <a:rPr lang="ru-RU"/>
              <a:pPr>
                <a:defRPr/>
              </a:pPr>
              <a:t>27.03.2022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rtlCol="0" anchor="ctr"/>
          <a:lstStyle>
            <a:lvl1pPr marL="0" indent="0" algn="l" rtl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rtlCol="0" anchor="ctr"/>
          <a:lstStyle>
            <a:lvl1pPr marL="0" indent="0" algn="l" rtl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766095-CFB3-46BB-9E1C-9F8D76D82FFE}" type="datetime1">
              <a:rPr lang="ru-RU"/>
              <a:pPr>
                <a:defRPr/>
              </a:pPr>
              <a:t>27.03.2022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F2018-EF00-4BA7-84D7-37334479A7D7}" type="datetime1">
              <a:rPr lang="ru-RU"/>
              <a:pPr>
                <a:defRPr/>
              </a:pPr>
              <a:t>27.03.2022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477A5F-B6E2-4D6B-99AD-C8609614DBBB}" type="datetime1">
              <a:rPr lang="ru-RU"/>
              <a:pPr>
                <a:defRPr/>
              </a:pPr>
              <a:t>27.03.2022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rtlCol="0">
            <a:normAutofit/>
          </a:bodyPr>
          <a:lstStyle>
            <a:lvl1pPr algn="l" rtl="0">
              <a:defRPr sz="36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2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066800" y="304800"/>
            <a:ext cx="10058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066800" y="1676400"/>
            <a:ext cx="100584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534400" y="6392863"/>
            <a:ext cx="12954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97B513-E07F-45A9-8FA3-F3850C20AAC6}" type="datetime1">
              <a:rPr lang="ru-RU"/>
              <a:pPr>
                <a:defRPr/>
              </a:pPr>
              <a:t>27.03.2022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71563" y="6392863"/>
            <a:ext cx="7081837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fontAlgn="auto">
              <a:spcBef>
                <a:spcPts val="0"/>
              </a:spcBef>
              <a:spcAft>
                <a:spcPts val="0"/>
              </a:spcAft>
              <a:defRPr sz="8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058400" y="6392863"/>
            <a:ext cx="1066800" cy="180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‹#›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61" r:id="rId8"/>
    <p:sldLayoutId id="2147483662" r:id="rId9"/>
    <p:sldLayoutId id="2147483653" r:id="rId10"/>
    <p:sldLayoutId id="2147483652" r:id="rId11"/>
  </p:sldLayoutIdLst>
  <p:transition spd="med">
    <p:fade/>
  </p:transition>
  <p:hf sldNum="0"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8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fontAlgn="base">
        <a:lnSpc>
          <a:spcPct val="90000"/>
        </a:lnSpc>
        <a:spcBef>
          <a:spcPts val="12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fontAlgn="base">
        <a:lnSpc>
          <a:spcPct val="90000"/>
        </a:lnSpc>
        <a:spcBef>
          <a:spcPts val="6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gto-normativy.ru/pravila-igry-v-basketbol-kratko-dlya-shkolnikov-3-i-5-klass/" TargetMode="External"/><Relationship Id="rId2" Type="http://schemas.openxmlformats.org/officeDocument/2006/relationships/hyperlink" Target="http://free-office.net/shablony-powerpoint/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38800" y="1447800"/>
            <a:ext cx="5486400" cy="44958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800" dirty="0" err="1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сыйныфта</a:t>
            </a:r>
            <a:r>
              <a:rPr lang="ru-RU" sz="2800" dirty="0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физик кул</a:t>
            </a:r>
            <a:r>
              <a:rPr lang="ru-RU" sz="2800" dirty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</a:t>
            </a:r>
            <a:r>
              <a:rPr lang="ru-RU" sz="2800" dirty="0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тура</a:t>
            </a:r>
            <a:r>
              <a:rPr lang="ru-RU" sz="2800" dirty="0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tt-RU" sz="2800" dirty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</a:t>
            </a:r>
            <a:r>
              <a:rPr lang="ru-RU" sz="2800" dirty="0" err="1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ресе</a:t>
            </a:r>
            <a:r>
              <a:rPr lang="ru-RU" sz="2800" dirty="0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ru-RU" sz="2800" dirty="0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«Баскетбол. </a:t>
            </a:r>
            <a:r>
              <a:rPr lang="ru-RU" sz="2800" dirty="0" err="1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Тупны</a:t>
            </a:r>
            <a:r>
              <a:rPr lang="ru-RU" sz="2800" dirty="0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алып</a:t>
            </a:r>
            <a:r>
              <a:rPr lang="ru-RU" sz="2800" dirty="0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бару, </a:t>
            </a:r>
            <a:r>
              <a:rPr lang="ru-RU" sz="2800" dirty="0" err="1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тоту</a:t>
            </a:r>
            <a:r>
              <a:rPr lang="ru-RU" sz="2800" dirty="0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2800" dirty="0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тапшыру</a:t>
            </a:r>
            <a:r>
              <a:rPr lang="ru-RU" sz="2800" dirty="0" smtClean="0">
                <a:solidFill>
                  <a:srgbClr val="E6874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Баскетбол. Туп</a:t>
            </a:r>
            <a:r>
              <a:rPr lang="tt-RU" dirty="0">
                <a:solidFill>
                  <a:srgbClr val="000000"/>
                </a:solidFill>
                <a:latin typeface="Times New Roman"/>
                <a:ea typeface="Times New Roman"/>
              </a:rPr>
              <a:t>ны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алып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бару,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тоту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һәм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tt-RU" dirty="0">
                <a:solidFill>
                  <a:srgbClr val="000000"/>
                </a:solidFill>
                <a:latin typeface="Times New Roman"/>
                <a:ea typeface="Times New Roman"/>
              </a:rPr>
              <a:t>т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уп</a:t>
            </a:r>
            <a:r>
              <a:rPr lang="tt-RU" dirty="0">
                <a:solidFill>
                  <a:srgbClr val="000000"/>
                </a:solidFill>
                <a:latin typeface="Times New Roman"/>
                <a:ea typeface="Times New Roman"/>
              </a:rPr>
              <a:t>ны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Times New Roman"/>
              </a:rPr>
              <a:t>тапшыру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ru-RU" dirty="0" smtClean="0">
              <a:solidFill>
                <a:srgbClr val="E68747"/>
              </a:solidFill>
              <a:latin typeface="Arial Narrow" pitchFamily="34" charset="0"/>
            </a:endParaRPr>
          </a:p>
          <a:p>
            <a:endParaRPr lang="ru-RU" dirty="0" smtClean="0">
              <a:solidFill>
                <a:srgbClr val="E68747"/>
              </a:solidFill>
              <a:latin typeface="Arial Narrow" pitchFamily="34" charset="0"/>
            </a:endParaRPr>
          </a:p>
          <a:p>
            <a:pPr algn="r"/>
            <a:r>
              <a:rPr lang="ru-RU" dirty="0" smtClean="0">
                <a:solidFill>
                  <a:srgbClr val="F2F2F2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Эшләде</a:t>
            </a:r>
            <a:r>
              <a:rPr lang="ru-RU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Закиров </a:t>
            </a:r>
            <a:r>
              <a:rPr lang="ru-RU" dirty="0" err="1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Рәнис</a:t>
            </a:r>
            <a:r>
              <a:rPr lang="ru-RU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Рәис</a:t>
            </a:r>
            <a:r>
              <a:rPr lang="ru-RU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улы</a:t>
            </a:r>
            <a:r>
              <a:rPr lang="ru-RU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r">
              <a:spcBef>
                <a:spcPts val="0"/>
              </a:spcBef>
            </a:pPr>
            <a:r>
              <a:rPr lang="ru-RU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Казан </a:t>
            </a:r>
            <a:r>
              <a:rPr lang="ru-RU" dirty="0" err="1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шәһәренең</a:t>
            </a:r>
            <a:r>
              <a:rPr lang="ru-RU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149 </a:t>
            </a:r>
            <a:r>
              <a:rPr lang="ru-RU" dirty="0" err="1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нчы</a:t>
            </a:r>
            <a:r>
              <a:rPr lang="ru-RU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лицеены</a:t>
            </a:r>
            <a:r>
              <a:rPr lang="tt-RU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ң </a:t>
            </a:r>
            <a:endParaRPr lang="tt-RU" dirty="0" smtClean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tt-RU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категорияле физкультура </a:t>
            </a:r>
            <a:r>
              <a:rPr lang="tt-RU" dirty="0" smtClean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укытучысы</a:t>
            </a:r>
            <a:endParaRPr lang="ru-RU" dirty="0" smtClean="0">
              <a:solidFill>
                <a:srgbClr val="E6874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rgbClr val="E68747"/>
              </a:solidFill>
              <a:latin typeface="Arial Narrow" pitchFamily="34" charset="0"/>
            </a:endParaRPr>
          </a:p>
          <a:p>
            <a:endParaRPr lang="ru-RU" dirty="0" smtClean="0">
              <a:solidFill>
                <a:srgbClr val="E68747"/>
              </a:solidFill>
              <a:latin typeface="Arial Narrow" pitchFamily="34" charset="0"/>
            </a:endParaRPr>
          </a:p>
          <a:p>
            <a:endParaRPr lang="ru-RU" dirty="0" smtClean="0">
              <a:solidFill>
                <a:srgbClr val="E68747"/>
              </a:solidFill>
              <a:latin typeface="Arial Narrow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ru-RU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ru-RU" dirty="0" smtClean="0">
              <a:solidFill>
                <a:srgbClr val="E68747"/>
              </a:solidFill>
            </a:endParaRPr>
          </a:p>
          <a:p>
            <a:endParaRPr lang="ru-RU" dirty="0" smtClean="0">
              <a:solidFill>
                <a:srgbClr val="E68747"/>
              </a:solidFill>
            </a:endParaRPr>
          </a:p>
          <a:p>
            <a:endParaRPr lang="ru-RU" dirty="0" smtClean="0">
              <a:solidFill>
                <a:srgbClr val="E68747"/>
              </a:solidFill>
            </a:endParaRPr>
          </a:p>
          <a:p>
            <a:endParaRPr lang="ru-RU" dirty="0" smtClean="0">
              <a:solidFill>
                <a:srgbClr val="E68747"/>
              </a:solidFill>
            </a:endParaRPr>
          </a:p>
          <a:p>
            <a:endParaRPr lang="ru-RU" dirty="0" smtClean="0">
              <a:solidFill>
                <a:srgbClr val="E68747"/>
              </a:solidFill>
            </a:endParaRPr>
          </a:p>
        </p:txBody>
      </p:sp>
      <p:sp>
        <p:nvSpPr>
          <p:cNvPr id="15362" name="Заголовок 3"/>
          <p:cNvSpPr>
            <a:spLocks noGrp="1"/>
          </p:cNvSpPr>
          <p:nvPr>
            <p:ph type="ctrTitle"/>
          </p:nvPr>
        </p:nvSpPr>
        <p:spPr>
          <a:xfrm>
            <a:off x="5715000" y="533400"/>
            <a:ext cx="5029200" cy="914400"/>
          </a:xfrm>
        </p:spPr>
        <p:txBody>
          <a:bodyPr/>
          <a:lstStyle/>
          <a:p>
            <a:r>
              <a:rPr lang="ru-RU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БАСКЕТБОЛ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/>
          <p:cNvSpPr txBox="1">
            <a:spLocks noChangeArrowheads="1"/>
          </p:cNvSpPr>
          <p:nvPr/>
        </p:nvSpPr>
        <p:spPr bwMode="auto">
          <a:xfrm>
            <a:off x="1371600" y="457200"/>
            <a:ext cx="10515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Туп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тапшыруның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кабатлануы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ике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куллап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югарыдан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астан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күкрәктән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идәнгә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бәрелеп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төшә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Уң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як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сул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кулың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тупны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иңбашыңнан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тапшыр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Баскетбол тубы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эстафета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үткәр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итүгә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күнегүләр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Төсле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карточкалар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ярдәмендә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үз-үзеңә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бәя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бирү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4" descr="C:\Users\дом\Desktop\анимэ\57291414-Мультфильм-Баскетбол-Бег-с-Троф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8200" y="3657600"/>
            <a:ext cx="1562100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Стрелка вправо с вырезом 12"/>
          <p:cNvSpPr/>
          <p:nvPr/>
        </p:nvSpPr>
        <p:spPr>
          <a:xfrm>
            <a:off x="609600" y="609600"/>
            <a:ext cx="533400" cy="2286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4" name="Стрелка вправо с вырезом 13"/>
          <p:cNvSpPr/>
          <p:nvPr/>
        </p:nvSpPr>
        <p:spPr>
          <a:xfrm>
            <a:off x="609600" y="1295400"/>
            <a:ext cx="533400" cy="2286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с вырезом 14"/>
          <p:cNvSpPr/>
          <p:nvPr/>
        </p:nvSpPr>
        <p:spPr>
          <a:xfrm>
            <a:off x="609600" y="1676400"/>
            <a:ext cx="533400" cy="2286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с вырезом 15"/>
          <p:cNvSpPr/>
          <p:nvPr/>
        </p:nvSpPr>
        <p:spPr>
          <a:xfrm>
            <a:off x="609600" y="2057400"/>
            <a:ext cx="533400" cy="2286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с вырезом 16"/>
          <p:cNvSpPr/>
          <p:nvPr/>
        </p:nvSpPr>
        <p:spPr>
          <a:xfrm>
            <a:off x="609600" y="2438400"/>
            <a:ext cx="533400" cy="228600"/>
          </a:xfrm>
          <a:prstGeom prst="notched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 descr="C:\Users\Асия\Desktop\статья Ранис\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520" y="2852936"/>
            <a:ext cx="2643141" cy="35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4"/>
          <p:cNvSpPr>
            <a:spLocks noGrp="1"/>
          </p:cNvSpPr>
          <p:nvPr>
            <p:ph type="title"/>
          </p:nvPr>
        </p:nvSpPr>
        <p:spPr>
          <a:xfrm>
            <a:off x="5257800" y="381000"/>
            <a:ext cx="5861050" cy="2209800"/>
          </a:xfrm>
        </p:spPr>
        <p:txBody>
          <a:bodyPr/>
          <a:lstStyle/>
          <a:p>
            <a:r>
              <a:rPr lang="tt-RU" sz="4400" dirty="0" smtClean="0">
                <a:latin typeface="Arial Narrow" pitchFamily="34" charset="0"/>
              </a:rPr>
              <a:t>Мәг</a:t>
            </a:r>
            <a:r>
              <a:rPr lang="ru-RU" sz="4400" dirty="0" err="1" smtClean="0">
                <a:latin typeface="Arial Narrow" pitchFamily="34" charset="0"/>
              </a:rPr>
              <a:t>ъл</a:t>
            </a:r>
            <a:r>
              <a:rPr lang="tt-RU" sz="4400" dirty="0" smtClean="0">
                <a:latin typeface="Arial Narrow" pitchFamily="34" charset="0"/>
              </a:rPr>
              <a:t>үмат чыганаклары</a:t>
            </a:r>
            <a:endParaRPr lang="ru-RU" sz="4400" dirty="0" smtClean="0">
              <a:latin typeface="Arial Narrow" pitchFamily="34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5410200" y="2819400"/>
            <a:ext cx="6172200" cy="32766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Arial Narrow" pitchFamily="34" charset="0"/>
              </a:rPr>
              <a:t>Презентация </a:t>
            </a:r>
            <a:r>
              <a:rPr lang="ru-RU" dirty="0" err="1" smtClean="0">
                <a:solidFill>
                  <a:srgbClr val="FFFF00"/>
                </a:solidFill>
                <a:latin typeface="Arial Narrow" pitchFamily="34" charset="0"/>
              </a:rPr>
              <a:t>өчен</a:t>
            </a:r>
            <a:r>
              <a:rPr lang="ru-RU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Arial Narrow" pitchFamily="34" charset="0"/>
              </a:rPr>
              <a:t>шаблоннар</a:t>
            </a:r>
            <a:r>
              <a:rPr lang="ru-RU" dirty="0" smtClean="0">
                <a:solidFill>
                  <a:srgbClr val="FFFF00"/>
                </a:solidFill>
                <a:latin typeface="Arial Narrow" pitchFamily="34" charset="0"/>
              </a:rPr>
              <a:t>  </a:t>
            </a:r>
            <a:r>
              <a:rPr lang="en-US" dirty="0" smtClean="0">
                <a:latin typeface="Arial Narrow" pitchFamily="34" charset="0"/>
                <a:hlinkClick r:id="rId2"/>
              </a:rPr>
              <a:t>http://free-office.net/shablony-powerpoint/</a:t>
            </a:r>
            <a:endParaRPr lang="ru-RU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dirty="0" smtClean="0">
                <a:solidFill>
                  <a:srgbClr val="FFFF00"/>
                </a:solidFill>
                <a:latin typeface="Arial Narrow" pitchFamily="34" charset="0"/>
              </a:rPr>
              <a:t>Баскетбол </a:t>
            </a:r>
            <a:r>
              <a:rPr lang="ru-RU" dirty="0" err="1" smtClean="0">
                <a:solidFill>
                  <a:srgbClr val="FFFF00"/>
                </a:solidFill>
                <a:latin typeface="Arial Narrow" pitchFamily="34" charset="0"/>
              </a:rPr>
              <a:t>уены</a:t>
            </a:r>
            <a:r>
              <a:rPr lang="ru-RU" dirty="0" smtClean="0">
                <a:solidFill>
                  <a:srgbClr val="FFFF00"/>
                </a:solidFill>
                <a:latin typeface="Arial Narrow" pitchFamily="34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Arial Narrow" pitchFamily="34" charset="0"/>
              </a:rPr>
              <a:t>кагыйдәләре</a:t>
            </a:r>
            <a:r>
              <a:rPr lang="ru-RU" dirty="0" smtClean="0">
                <a:solidFill>
                  <a:srgbClr val="FFFF00"/>
                </a:solidFill>
                <a:latin typeface="Arial Narrow" pitchFamily="34" charset="0"/>
              </a:rPr>
              <a:t>  </a:t>
            </a:r>
            <a:r>
              <a:rPr lang="ru-RU" u="sng" dirty="0" smtClean="0">
                <a:latin typeface="Arial Narrow" pitchFamily="34" charset="0"/>
                <a:hlinkClick r:id="rId3"/>
              </a:rPr>
              <a:t>http://gto-normativy.ru/pravila-igry-v-basketbol-kratko-dlya-shkolnikov-3-i-5-klass/</a:t>
            </a:r>
            <a:endParaRPr lang="ru-RU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latin typeface="Arial Narrow" pitchFamily="34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/>
          </a:p>
        </p:txBody>
      </p:sp>
      <p:pic>
        <p:nvPicPr>
          <p:cNvPr id="30723" name="Picture 4" descr="C:\Users\дом\Desktop\анимэ\57291414-Мультфильм-Баскетбол-Бег-с-Трофи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152400"/>
            <a:ext cx="2133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 descr="C:\Users\Асия\Desktop\статья Ранис\8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480" y="931416"/>
            <a:ext cx="3651870" cy="4869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10058400" cy="675928"/>
          </a:xfrm>
        </p:spPr>
        <p:txBody>
          <a:bodyPr/>
          <a:lstStyle/>
          <a:p>
            <a:pPr algn="ctr"/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Тупны</a:t>
            </a:r>
            <a:r>
              <a:rPr lang="ru-RU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тоту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Содержимое 3"/>
          <p:cNvSpPr>
            <a:spLocks noGrp="1"/>
          </p:cNvSpPr>
          <p:nvPr>
            <p:ph idx="1"/>
          </p:nvPr>
        </p:nvSpPr>
        <p:spPr>
          <a:xfrm flipH="1">
            <a:off x="4343400" y="1447800"/>
            <a:ext cx="7543800" cy="4572000"/>
          </a:xfrm>
        </p:spPr>
        <p:txBody>
          <a:bodyPr/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Һөҗүмче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команданың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һәр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уенчысы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уенның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теләсә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кайсы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мизгелендә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тотарга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әзер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булырга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тиеш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алган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баскетболчы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урында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басып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кабул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итәргә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тиеш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түгел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тупка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каршы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хәрәкәт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итәргә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тиеш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тупка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чыгу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торган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тупны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мизгел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эчендә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туктатырга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туры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килсә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туктатучыны</a:t>
            </a:r>
            <a:r>
              <a:rPr lang="tt-RU" sz="2000" dirty="0" smtClean="0">
                <a:latin typeface="Times New Roman" pitchFamily="18" charset="0"/>
                <a:cs typeface="Times New Roman" pitchFamily="18" charset="0"/>
              </a:rPr>
              <a:t>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тупның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бәрелеше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каты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Тупның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стенага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бәрелүе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мисал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тора.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Стенадан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туп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зур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көч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очып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китә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Әгәр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оча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торган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тупның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юлында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стена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түгел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ә пружина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сеткасы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туп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башта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көчсез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ә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аннары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акрынлап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көчәя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барган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каршылык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тизлекне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югалтачак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тыныч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җиргә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төшәчәк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Тупны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дөрес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тоту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принцибы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пружиналар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челтәре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гамәленә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нигезләнгән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3" descr="C:\Users\дом\Desktop\анимэ\22957157-человеческий-мозг-с-его-руки-и-ноги,-играя-в-баскетбол,-3d-иллюстра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0" y="7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Асия\Desktop\статья Ранис\6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79" y="1988840"/>
            <a:ext cx="4224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1847528" y="620688"/>
            <a:ext cx="8686800" cy="762000"/>
          </a:xfrm>
        </p:spPr>
        <p:txBody>
          <a:bodyPr/>
          <a:lstStyle/>
          <a:p>
            <a:pPr algn="ctr"/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Тупны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ике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кул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тоту</a:t>
            </a:r>
            <a:endParaRPr lang="ru-RU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Объект 3"/>
          <p:cNvSpPr>
            <a:spLocks noGrp="1"/>
          </p:cNvSpPr>
          <p:nvPr>
            <p:ph sz="half" idx="2"/>
          </p:nvPr>
        </p:nvSpPr>
        <p:spPr>
          <a:xfrm>
            <a:off x="623392" y="1412776"/>
            <a:ext cx="10687744" cy="4953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latin typeface="Arial Narrow" pitchFamily="34" charset="0"/>
              </a:rPr>
              <a:t> 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Тупны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төп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ышанычлы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кабул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итү-ике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тоту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Әгәр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туп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күкрәк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биеклегендә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очса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куллар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сузылып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каршы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алырга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кирәк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. </a:t>
            </a:r>
            <a:endParaRPr lang="ru-RU" dirty="0" smtClean="0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359696" y="2915675"/>
            <a:ext cx="52025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</a:t>
            </a:r>
            <a:r>
              <a:rPr lang="ru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бел</a:t>
            </a:r>
            <a:r>
              <a:rPr lang="tt-RU" sz="36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ән тупны тоту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15480" y="4149080"/>
            <a:ext cx="92170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Тупны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тотуның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нигезе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дә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дә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шул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596066" y="928670"/>
            <a:ext cx="3657600" cy="5181600"/>
          </a:xfrm>
          <a:scene3d>
            <a:camera prst="perspectiveContrastingRightFacing"/>
            <a:lightRig rig="threePt" dir="t"/>
          </a:scene3d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t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t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t-RU" dirty="0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Гомуми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үсеш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күнегүләре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Шәхси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күнегүләр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Махсус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күнегүләр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сия\Desktop\статья Ранис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764704"/>
            <a:ext cx="540060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7568" y="188640"/>
            <a:ext cx="4191000" cy="747936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tt-RU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Тупны бирү</a:t>
            </a:r>
            <a:endParaRPr lang="ru-RU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526" y="1412776"/>
            <a:ext cx="6984776" cy="4800600"/>
          </a:xfr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Әгәр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дә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партнерга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барып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җитәргә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гарантия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булмаса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тупны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үзеңдә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калдырырга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кирәк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. </a:t>
            </a:r>
          </a:p>
          <a:p>
            <a:pPr algn="just" fontAlgn="auto">
              <a:spcAft>
                <a:spcPts val="0"/>
              </a:spcAft>
              <a:defRPr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Тупны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төгәл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тапшыру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мөмкин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булганда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гына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тапшыручы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    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Мәйданчыкта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дөрес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итеп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мохитне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бәяли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(партнер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көндәшләрнең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урнашуы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2. 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Тупны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тапшырырга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кирәк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булган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араны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билгели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Тупны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апшыруның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уңышын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тәэмин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итә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алырлык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шартларны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сайлый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Сайланган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тупны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бирүне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дөрес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үти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>
              <a:latin typeface="Arial Narrow" pitchFamily="34" charset="0"/>
            </a:endParaRPr>
          </a:p>
        </p:txBody>
      </p:sp>
      <p:pic>
        <p:nvPicPr>
          <p:cNvPr id="24579" name="Picture 2" descr="C:\Users\дом\Desktop\анимэ\5167792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762000"/>
            <a:ext cx="48006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9175576" cy="609600"/>
          </a:xfrm>
        </p:spPr>
        <p:txBody>
          <a:bodyPr>
            <a:normAutofit/>
          </a:bodyPr>
          <a:lstStyle/>
          <a:p>
            <a:pPr algn="ctr"/>
            <a:r>
              <a:rPr lang="tt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Ике кул белән тупны тапшыру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762000"/>
            <a:ext cx="11582400" cy="2971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Тупның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зур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төгәллек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тизлек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тәэмин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итә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торган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киң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таралган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ышанычлы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тапшыру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күкрәктән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куллап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тапшыру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булып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тора.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тапшыру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җирдән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сикергәндә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күкрәктән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баштан,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урыннан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хәрәкәттән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үк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дәрәҗәдә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тормышка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ашырыла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Күкрәктән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ике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куллары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тапшыру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«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чугы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»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башкарыла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яки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чуклары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эшләүне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туры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китереп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башкарыла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	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Тупны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чуклары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тапшырганда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башта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йозаклар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ягъни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чуклары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аска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таба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авыштыралар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аннары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аларны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башлангыч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хәлгә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күчерү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бармак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хәрәкәтләре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турыдан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-туры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беренчел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халәткә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китерәләр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25603" name="Picture 2" descr="C:\Users\рпарп\Desktop\аттестация Логиновой  И. Г\конспекты  и презентации для аттестации\мои презентации\ПЕРЕДАЧА ОТ ГРУД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9875" y="3429000"/>
            <a:ext cx="4495800" cy="268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10039672" cy="838200"/>
          </a:xfrm>
        </p:spPr>
        <p:txBody>
          <a:bodyPr/>
          <a:lstStyle/>
          <a:p>
            <a:pPr algn="ctr"/>
            <a:r>
              <a:rPr lang="tt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Тупны ике кул белән тапшыру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1344" y="762000"/>
            <a:ext cx="10933856" cy="3819128"/>
          </a:xfrm>
        </p:spPr>
        <p:txBody>
          <a:bodyPr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Туп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тапшыруны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күкрәктән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ике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куллап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үтәп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шуны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истә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тотарга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кирәк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селтәнгәндә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терсәкләрне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ян-якка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таратырга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ярамый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алар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төшеп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торырга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кул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аякларның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хәрәкәте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килешеп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эшләнергә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тиеш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Аяклар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тездән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актив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бөгелергә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тиеш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тупны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тоту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киләсе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тапшыруны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паузасыз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бер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тоташтан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эшләргә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кирәк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Типип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хаталар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өске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аскы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очлыкларның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хәрәкәте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килешенмәгән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2)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елтәнгәндә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терсәкләр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ике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якка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аерып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куелган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елтәнүнең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артык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көчле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амплитудалы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булуы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игезлекне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югалту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Селтәнгәндә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гәүдә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артка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>
                <a:latin typeface="Times New Roman" pitchFamily="18" charset="0"/>
                <a:cs typeface="Times New Roman" pitchFamily="18" charset="0"/>
              </a:rPr>
              <a:t>авыша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7" name="Рисунок 3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t="4596" b="20393"/>
          <a:stretch>
            <a:fillRect/>
          </a:stretch>
        </p:blipFill>
        <p:spPr bwMode="auto">
          <a:xfrm>
            <a:off x="2452688" y="4429125"/>
            <a:ext cx="5943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0183688" cy="762000"/>
          </a:xfrm>
        </p:spPr>
        <p:txBody>
          <a:bodyPr/>
          <a:lstStyle/>
          <a:p>
            <a:pPr algn="ctr"/>
            <a:r>
              <a:rPr lang="tt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Бер кул белән тупны тапшыру</a:t>
            </a:r>
            <a:endParaRPr lang="ru-RU" sz="36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10814050" cy="29718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тупны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тапшыру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күптән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кулланыла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тапшыру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барлык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төрләрендә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җилкәдән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яннан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һ. б. ш. дан,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нигездә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озын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тапшырулар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өчен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кулланыла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тупның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тизлеген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тәэмин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иңбашымнан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тапшыру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таралган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нәрсә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үтәгәндә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баскетболчы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иңнәренә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ярым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бөгелгән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аяклар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куя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гәүдәнең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авырлыгы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аякка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бүленә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туплы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чугы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иңбашы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биеклегендә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тора.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Тапшыру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юнәлешендә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кискен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ыргылыш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ясап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уенчы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тупны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чыгара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рпарп\Desktop\аттестация Логиновой  И. Г\конспекты  и презентации для аттестации\мои презентации\передача одной рукой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blackWhite">
          <a:xfrm>
            <a:off x="447668" y="3645024"/>
            <a:ext cx="5867400" cy="236220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11123984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Тупны</a:t>
            </a:r>
            <a:r>
              <a:rPr lang="ru-RU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тапшыру</a:t>
            </a:r>
            <a: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ru-RU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" y="533400"/>
            <a:ext cx="7315200" cy="6477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Көндәшкә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тупны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тапшыру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юнәлешен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күрсәтмәгез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Тапшырулар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вакытында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периферик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күрүне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кулланыгыз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уенчы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тапшырулары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юнәлешенә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карамый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әмма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чынлыкта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почмагы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белән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күрә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Тапшырулар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вакытында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көндәшне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алдарга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тырышып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үз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партнерыгызны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алдамагыз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Комбинацияләрдә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гади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тапшыруларны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кулланыгыз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Сезнең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партнерыгызга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тапшырырга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җыенуыгызны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ачыклагыз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Шулай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кайчан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һәм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кая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тапшыруны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көтүен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карагыз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Кабул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итүче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өчен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уңайлы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биеклектә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бирергә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тырышыгыз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28675" name="Picture 2" descr="C:\Users\дом\Desktop\анимэ\33821129-Два-баскетболисты-действия-в-тренажерном-зале-горо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43800" y="1219200"/>
            <a:ext cx="4405313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аскетбол: 16 x 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447</Words>
  <Application>Microsoft Office PowerPoint</Application>
  <PresentationFormat>Произвольный</PresentationFormat>
  <Paragraphs>70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Баскетбол: 16 x 9</vt:lpstr>
      <vt:lpstr>БАСКЕТБОЛ</vt:lpstr>
      <vt:lpstr>Тупны тоту</vt:lpstr>
      <vt:lpstr>Тупны ике кул белән тоту</vt:lpstr>
      <vt:lpstr>Презентация PowerPoint</vt:lpstr>
      <vt:lpstr>Тупны бирү</vt:lpstr>
      <vt:lpstr>Ике кул белән тупны тапшыру</vt:lpstr>
      <vt:lpstr>Тупны ике кул белән тапшыру</vt:lpstr>
      <vt:lpstr>Бер кул белән тупны тапшыру</vt:lpstr>
      <vt:lpstr> Тупны тапшыру </vt:lpstr>
      <vt:lpstr>Презентация PowerPoint</vt:lpstr>
      <vt:lpstr>Мәгълүмат чыганаклары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БАСКЕТБОЛ</dc:title>
  <dc:creator/>
  <cp:lastModifiedBy/>
  <cp:revision>2</cp:revision>
  <dcterms:created xsi:type="dcterms:W3CDTF">2013-07-31T01:42:28Z</dcterms:created>
  <dcterms:modified xsi:type="dcterms:W3CDTF">2022-03-27T14:03:30Z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