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57" r:id="rId3"/>
    <p:sldId id="258" r:id="rId4"/>
    <p:sldId id="259" r:id="rId5"/>
    <p:sldId id="386" r:id="rId6"/>
    <p:sldId id="387" r:id="rId7"/>
    <p:sldId id="260" r:id="rId8"/>
    <p:sldId id="261" r:id="rId9"/>
    <p:sldId id="266" r:id="rId10"/>
    <p:sldId id="263" r:id="rId11"/>
    <p:sldId id="267" r:id="rId12"/>
    <p:sldId id="264" r:id="rId13"/>
    <p:sldId id="290" r:id="rId14"/>
    <p:sldId id="38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3118729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501843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1941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2782826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94814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3848244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1597075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383814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369008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BFA993-6F66-4CEA-ABE8-06D48E979A04}" type="datetimeFigureOut">
              <a:rPr lang="ru-RU" smtClean="0"/>
              <a:t>10.04.2022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268134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ABFA993-6F66-4CEA-ABE8-06D48E979A04}" type="datetimeFigureOut">
              <a:rPr lang="ru-RU" smtClean="0"/>
              <a:t>10.04.2022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343719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ABFA993-6F66-4CEA-ABE8-06D48E979A04}" type="datetimeFigureOut">
              <a:rPr lang="ru-RU" smtClean="0"/>
              <a:t>10.04.2022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400781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ABFA993-6F66-4CEA-ABE8-06D48E979A04}" type="datetimeFigureOut">
              <a:rPr lang="ru-RU" smtClean="0"/>
              <a:t>10.04.2022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367827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FA993-6F66-4CEA-ABE8-06D48E979A04}" type="datetimeFigureOut">
              <a:rPr lang="ru-RU" smtClean="0"/>
              <a:t>10.04.2022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284523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BFA993-6F66-4CEA-ABE8-06D48E979A04}" type="datetimeFigureOut">
              <a:rPr lang="ru-RU" smtClean="0"/>
              <a:t>10.04.2022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112363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ABFA993-6F66-4CEA-ABE8-06D48E979A04}" type="datetimeFigureOut">
              <a:rPr lang="ru-RU" smtClean="0"/>
              <a:t>10.04.2022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C59B222-0899-4858-99C4-3959EAF2C1B5}" type="slidenum">
              <a:rPr lang="ru-RU" smtClean="0"/>
              <a:t>‹#›</a:t>
            </a:fld>
            <a:endParaRPr lang="ru-RU"/>
          </a:p>
        </p:txBody>
      </p:sp>
    </p:spTree>
    <p:extLst>
      <p:ext uri="{BB962C8B-B14F-4D97-AF65-F5344CB8AC3E}">
        <p14:creationId xmlns:p14="http://schemas.microsoft.com/office/powerpoint/2010/main" val="155298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BFA993-6F66-4CEA-ABE8-06D48E979A04}" type="datetimeFigureOut">
              <a:rPr lang="ru-RU" smtClean="0"/>
              <a:t>10.04.2022</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C59B222-0899-4858-99C4-3959EAF2C1B5}" type="slidenum">
              <a:rPr lang="ru-RU" smtClean="0"/>
              <a:t>‹#›</a:t>
            </a:fld>
            <a:endParaRPr lang="ru-RU"/>
          </a:p>
        </p:txBody>
      </p:sp>
    </p:spTree>
    <p:extLst>
      <p:ext uri="{BB962C8B-B14F-4D97-AF65-F5344CB8AC3E}">
        <p14:creationId xmlns:p14="http://schemas.microsoft.com/office/powerpoint/2010/main" val="2496027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95DC2D-AFCC-4A54-8E52-7EBC98D43B10}"/>
              </a:ext>
            </a:extLst>
          </p:cNvPr>
          <p:cNvSpPr txBox="1"/>
          <p:nvPr/>
        </p:nvSpPr>
        <p:spPr>
          <a:xfrm>
            <a:off x="1275348" y="216567"/>
            <a:ext cx="733124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tt-RU" dirty="0">
                <a:solidFill>
                  <a:schemeClr val="bg1"/>
                </a:solidFill>
                <a:latin typeface="Times New Roman" panose="02020603050405020304" pitchFamily="18" charset="0"/>
                <a:cs typeface="Times New Roman" panose="02020603050405020304" pitchFamily="18" charset="0"/>
              </a:rPr>
              <a:t>Әтнә районы Күәм гомуми белем мәктәбе</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FA725AAF-72C3-4AD7-8BE1-51BDB1DDE58C}"/>
              </a:ext>
            </a:extLst>
          </p:cNvPr>
          <p:cNvSpPr/>
          <p:nvPr/>
        </p:nvSpPr>
        <p:spPr>
          <a:xfrm>
            <a:off x="-623455" y="1982450"/>
            <a:ext cx="11128847" cy="1446550"/>
          </a:xfrm>
          <a:prstGeom prst="rect">
            <a:avLst/>
          </a:prstGeom>
          <a:noFill/>
        </p:spPr>
        <p:txBody>
          <a:bodyPr wrap="square" lIns="91440" tIns="45720" rIns="91440" bIns="45720">
            <a:spAutoFit/>
          </a:bodyPr>
          <a:lstStyle/>
          <a:p>
            <a:pPr algn="ctr"/>
            <a:r>
              <a:rPr lang="tt-RU"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“Экологик сукмак” </a:t>
            </a:r>
          </a:p>
          <a:p>
            <a:pPr algn="ctr"/>
            <a:r>
              <a:rPr lang="tt-RU"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буйлап сәяхәт итү</a:t>
            </a:r>
            <a:endParaRPr lang="ru-RU"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Прямоугольник 4">
            <a:extLst>
              <a:ext uri="{FF2B5EF4-FFF2-40B4-BE49-F238E27FC236}">
                <a16:creationId xmlns:a16="http://schemas.microsoft.com/office/drawing/2014/main" id="{CDABB791-6660-45E3-8809-35B25EBEBFD0}"/>
              </a:ext>
            </a:extLst>
          </p:cNvPr>
          <p:cNvSpPr/>
          <p:nvPr/>
        </p:nvSpPr>
        <p:spPr>
          <a:xfrm>
            <a:off x="4323348" y="5168370"/>
            <a:ext cx="4668252" cy="1689630"/>
          </a:xfrm>
          <a:prstGeom prst="rect">
            <a:avLst/>
          </a:prstGeom>
        </p:spPr>
        <p:txBody>
          <a:bodyPr wrap="square">
            <a:spAutoFit/>
          </a:bodyPr>
          <a:lstStyle/>
          <a:p>
            <a:pPr algn="r">
              <a:lnSpc>
                <a:spcPct val="107000"/>
              </a:lnSpc>
              <a:spcAft>
                <a:spcPts val="0"/>
              </a:spcAft>
            </a:pPr>
            <a:r>
              <a:rPr lang="tt-RU" sz="1400"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Башкарды: Әтнә районы Күәм урта гомуми белем мәктәбенең химия һәм биология укытучысы</a:t>
            </a:r>
          </a:p>
          <a:p>
            <a:pPr algn="r">
              <a:lnSpc>
                <a:spcPct val="107000"/>
              </a:lnSpc>
              <a:spcAft>
                <a:spcPts val="0"/>
              </a:spcAft>
            </a:pPr>
            <a:r>
              <a:rPr lang="tt-RU" sz="1400"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Ганиева Ләйсән Фәргать кызы</a:t>
            </a:r>
            <a:endParaRPr lang="ru-RU" sz="1400" i="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tt-RU" b="1"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tt-RU" b="1"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t-RU" sz="2000"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146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BD55684-9603-434E-804D-A260F0E7A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635" y="4518517"/>
            <a:ext cx="2971365" cy="2228524"/>
          </a:xfrm>
          <a:prstGeom prst="rect">
            <a:avLst/>
          </a:prstGeom>
          <a:ln>
            <a:noFill/>
          </a:ln>
          <a:effectLst>
            <a:softEdge rad="112500"/>
          </a:effectLst>
        </p:spPr>
      </p:pic>
      <p:pic>
        <p:nvPicPr>
          <p:cNvPr id="5" name="Рисунок 4">
            <a:extLst>
              <a:ext uri="{FF2B5EF4-FFF2-40B4-BE49-F238E27FC236}">
                <a16:creationId xmlns:a16="http://schemas.microsoft.com/office/drawing/2014/main" id="{240FF1A8-55E9-43E9-8C1B-6B336433B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454" y="711192"/>
            <a:ext cx="2855494" cy="3807325"/>
          </a:xfrm>
          <a:prstGeom prst="rect">
            <a:avLst/>
          </a:prstGeom>
          <a:ln>
            <a:noFill/>
          </a:ln>
          <a:effectLst>
            <a:softEdge rad="112500"/>
          </a:effectLst>
        </p:spPr>
      </p:pic>
      <p:pic>
        <p:nvPicPr>
          <p:cNvPr id="7" name="Рисунок 6">
            <a:extLst>
              <a:ext uri="{FF2B5EF4-FFF2-40B4-BE49-F238E27FC236}">
                <a16:creationId xmlns:a16="http://schemas.microsoft.com/office/drawing/2014/main" id="{89738925-BC3F-4ED0-ABC8-3358BC1C9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3" y="871613"/>
            <a:ext cx="2614863" cy="3486484"/>
          </a:xfrm>
          <a:prstGeom prst="rect">
            <a:avLst/>
          </a:prstGeom>
          <a:ln>
            <a:noFill/>
          </a:ln>
          <a:effectLst>
            <a:softEdge rad="112500"/>
          </a:effectLst>
        </p:spPr>
      </p:pic>
      <p:sp>
        <p:nvSpPr>
          <p:cNvPr id="8" name="Прямоугольник 7">
            <a:extLst>
              <a:ext uri="{FF2B5EF4-FFF2-40B4-BE49-F238E27FC236}">
                <a16:creationId xmlns:a16="http://schemas.microsoft.com/office/drawing/2014/main" id="{FEBD6605-F0BA-4092-A89B-E446FCFBE2DB}"/>
              </a:ext>
            </a:extLst>
          </p:cNvPr>
          <p:cNvSpPr/>
          <p:nvPr/>
        </p:nvSpPr>
        <p:spPr>
          <a:xfrm>
            <a:off x="2925896" y="403792"/>
            <a:ext cx="3368842" cy="4031873"/>
          </a:xfrm>
          <a:prstGeom prst="rect">
            <a:avLst/>
          </a:prstGeom>
        </p:spPr>
        <p:txBody>
          <a:bodyPr wrap="square">
            <a:spAutoFit/>
          </a:bodyPr>
          <a:lstStyle/>
          <a:p>
            <a:pPr algn="just"/>
            <a:r>
              <a:rPr lang="tt-RU" sz="1600" dirty="0">
                <a:solidFill>
                  <a:schemeClr val="accent1"/>
                </a:solidFill>
                <a:latin typeface="Times New Roman" panose="02020603050405020304" pitchFamily="18" charset="0"/>
                <a:ea typeface="Times New Roman" panose="02020603050405020304" pitchFamily="18" charset="0"/>
              </a:rPr>
              <a:t>Күәм суы   дип аталган инеш, авылның буеннан буена ага,  ул Ашытка коя, чишмә һәм яңгыр сулары белән туена.  Артык  тирән түгел. Тирәсе  таллык,  шулай ук биек агачлар да бар.  Берничә урында  кондыз биләмәләре урын алган. Алар анда плотиналарын  төзеп җай гына тереклек итә. Аларның барлыгын ауган, кимерелгән агачлардан  да белеп була.  Аерым укучылар кондызларның табигатьтәге роле, әһәмияте турында проект  эшләре   белән конференцияләрдә чыгыш ясадылар. </a:t>
            </a:r>
            <a:endParaRPr lang="ru-RU" sz="1600" dirty="0">
              <a:solidFill>
                <a:schemeClr val="accent1"/>
              </a:solidFill>
            </a:endParaRPr>
          </a:p>
        </p:txBody>
      </p:sp>
    </p:spTree>
    <p:extLst>
      <p:ext uri="{BB962C8B-B14F-4D97-AF65-F5344CB8AC3E}">
        <p14:creationId xmlns:p14="http://schemas.microsoft.com/office/powerpoint/2010/main" val="4231752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C52C148-05CE-4D76-ADDD-50D34A7F8227}"/>
              </a:ext>
            </a:extLst>
          </p:cNvPr>
          <p:cNvSpPr/>
          <p:nvPr/>
        </p:nvSpPr>
        <p:spPr>
          <a:xfrm>
            <a:off x="778041" y="897359"/>
            <a:ext cx="3529263" cy="4708981"/>
          </a:xfrm>
          <a:prstGeom prst="rect">
            <a:avLst/>
          </a:prstGeom>
        </p:spPr>
        <p:txBody>
          <a:bodyPr wrap="square">
            <a:spAutoFit/>
          </a:bodyPr>
          <a:lstStyle/>
          <a:p>
            <a:r>
              <a:rPr lang="tt-RU" sz="2000" dirty="0">
                <a:solidFill>
                  <a:schemeClr val="accent1"/>
                </a:solidFill>
                <a:latin typeface="Times New Roman" panose="02020603050405020304" pitchFamily="18" charset="0"/>
                <a:ea typeface="Times New Roman" panose="02020603050405020304" pitchFamily="18" charset="0"/>
              </a:rPr>
              <a:t>Бу чишмәнең тирә-ягы чиста, суы агып тора, чишмә төзек. </a:t>
            </a:r>
            <a:r>
              <a:rPr lang="ru-RU" sz="2000" dirty="0">
                <a:solidFill>
                  <a:schemeClr val="accent1"/>
                </a:solidFill>
                <a:latin typeface="Times New Roman" panose="02020603050405020304" pitchFamily="18" charset="0"/>
                <a:ea typeface="Times New Roman" panose="02020603050405020304" pitchFamily="18" charset="0"/>
              </a:rPr>
              <a:t>Су </a:t>
            </a:r>
            <a:r>
              <a:rPr lang="ru-RU" sz="2000" dirty="0" err="1">
                <a:solidFill>
                  <a:schemeClr val="accent1"/>
                </a:solidFill>
                <a:latin typeface="Times New Roman" panose="02020603050405020304" pitchFamily="18" charset="0"/>
                <a:ea typeface="Times New Roman" panose="02020603050405020304" pitchFamily="18" charset="0"/>
              </a:rPr>
              <a:t>эчәргә</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куелган</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савытлары</a:t>
            </a:r>
            <a:r>
              <a:rPr lang="ru-RU" sz="2000" dirty="0">
                <a:solidFill>
                  <a:schemeClr val="accent1"/>
                </a:solidFill>
                <a:latin typeface="Times New Roman" panose="02020603050405020304" pitchFamily="18" charset="0"/>
                <a:ea typeface="Times New Roman" panose="02020603050405020304" pitchFamily="18" charset="0"/>
              </a:rPr>
              <a:t> да бар. </a:t>
            </a:r>
            <a:r>
              <a:rPr lang="ru-RU" sz="2000" dirty="0" err="1">
                <a:solidFill>
                  <a:schemeClr val="accent1"/>
                </a:solidFill>
                <a:latin typeface="Times New Roman" panose="02020603050405020304" pitchFamily="18" charset="0"/>
                <a:ea typeface="Times New Roman" panose="02020603050405020304" pitchFamily="18" charset="0"/>
              </a:rPr>
              <a:t>Һәр</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елны</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чишмә</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янына</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килеп</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аның</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көмеш</a:t>
            </a:r>
            <a:r>
              <a:rPr lang="ru-RU" sz="2000" dirty="0">
                <a:solidFill>
                  <a:schemeClr val="accent1"/>
                </a:solidFill>
                <a:latin typeface="Times New Roman" panose="02020603050405020304" pitchFamily="18" charset="0"/>
                <a:ea typeface="Times New Roman" panose="02020603050405020304" pitchFamily="18" charset="0"/>
              </a:rPr>
              <a:t>, чиста, </a:t>
            </a:r>
            <a:r>
              <a:rPr lang="ru-RU" sz="2000" dirty="0" err="1">
                <a:solidFill>
                  <a:schemeClr val="accent1"/>
                </a:solidFill>
                <a:latin typeface="Times New Roman" panose="02020603050405020304" pitchFamily="18" charset="0"/>
                <a:ea typeface="Times New Roman" panose="02020603050405020304" pitchFamily="18" charset="0"/>
              </a:rPr>
              <a:t>саф</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тәмле</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суыннан</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авыз</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итәбез.Чишмәләр</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һәрчак</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карап</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торуга</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мохтаҗ</a:t>
            </a:r>
            <a:r>
              <a:rPr lang="ru-RU" sz="2000" dirty="0">
                <a:solidFill>
                  <a:schemeClr val="accent1"/>
                </a:solidFill>
                <a:latin typeface="Times New Roman" panose="02020603050405020304" pitchFamily="18" charset="0"/>
                <a:ea typeface="Times New Roman" panose="02020603050405020304" pitchFamily="18" charset="0"/>
              </a:rPr>
              <a:t>. Без </a:t>
            </a:r>
            <a:r>
              <a:rPr lang="ru-RU" sz="2000" dirty="0" err="1">
                <a:solidFill>
                  <a:schemeClr val="accent1"/>
                </a:solidFill>
                <a:latin typeface="Times New Roman" panose="02020603050405020304" pitchFamily="18" charset="0"/>
                <a:ea typeface="Times New Roman" panose="02020603050405020304" pitchFamily="18" charset="0"/>
              </a:rPr>
              <a:t>аның</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тирә-ягын</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куакның</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корыган</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ботакларыннан</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арындырабыз</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суын</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түгәбез</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язгы</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пычрак</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сулар</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тулгач</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Чишмәбез</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бик</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матур</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урынга</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урнашкан</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тирә-ягы</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яшел</a:t>
            </a:r>
            <a:r>
              <a:rPr lang="ru-RU" sz="2000" dirty="0">
                <a:solidFill>
                  <a:schemeClr val="accent1"/>
                </a:solidFill>
                <a:latin typeface="Times New Roman" panose="02020603050405020304" pitchFamily="18" charset="0"/>
                <a:ea typeface="Times New Roman" panose="02020603050405020304" pitchFamily="18" charset="0"/>
              </a:rPr>
              <a:t> </a:t>
            </a:r>
            <a:r>
              <a:rPr lang="ru-RU" sz="2000" dirty="0" err="1">
                <a:solidFill>
                  <a:schemeClr val="accent1"/>
                </a:solidFill>
                <a:latin typeface="Times New Roman" panose="02020603050405020304" pitchFamily="18" charset="0"/>
                <a:ea typeface="Times New Roman" panose="02020603050405020304" pitchFamily="18" charset="0"/>
              </a:rPr>
              <a:t>хәтфәдәй</a:t>
            </a:r>
            <a:r>
              <a:rPr lang="ru-RU" sz="2000" dirty="0">
                <a:solidFill>
                  <a:schemeClr val="accent1"/>
                </a:solidFill>
                <a:latin typeface="Times New Roman" panose="02020603050405020304" pitchFamily="18" charset="0"/>
                <a:ea typeface="Times New Roman" panose="02020603050405020304" pitchFamily="18" charset="0"/>
              </a:rPr>
              <a:t>.</a:t>
            </a:r>
            <a:endParaRPr lang="ru-RU" sz="2000" dirty="0">
              <a:solidFill>
                <a:schemeClr val="accent1"/>
              </a:solidFill>
            </a:endParaRPr>
          </a:p>
        </p:txBody>
      </p:sp>
      <p:pic>
        <p:nvPicPr>
          <p:cNvPr id="1026" name="Picture 2">
            <a:extLst>
              <a:ext uri="{FF2B5EF4-FFF2-40B4-BE49-F238E27FC236}">
                <a16:creationId xmlns:a16="http://schemas.microsoft.com/office/drawing/2014/main" id="{031E5DBA-649D-4E4D-A676-EE9351C35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9129" y="897359"/>
            <a:ext cx="4313208"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C74935-FCBA-44E2-9FF1-09CBBBCB8AE5}"/>
              </a:ext>
            </a:extLst>
          </p:cNvPr>
          <p:cNvSpPr txBox="1"/>
          <p:nvPr/>
        </p:nvSpPr>
        <p:spPr>
          <a:xfrm>
            <a:off x="5325979" y="4186989"/>
            <a:ext cx="3890210" cy="1200329"/>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tt-RU" dirty="0">
                <a:solidFill>
                  <a:schemeClr val="accent1"/>
                </a:solidFill>
                <a:latin typeface="Times New Roman" panose="02020603050405020304" pitchFamily="18" charset="0"/>
                <a:cs typeface="Times New Roman" panose="02020603050405020304" pitchFamily="18" charset="0"/>
              </a:rPr>
              <a:t>Чишмәләр иле син, Туган як!</a:t>
            </a:r>
          </a:p>
          <a:p>
            <a:r>
              <a:rPr lang="tt-RU" dirty="0">
                <a:solidFill>
                  <a:schemeClr val="accent1"/>
                </a:solidFill>
                <a:latin typeface="Times New Roman" panose="02020603050405020304" pitchFamily="18" charset="0"/>
                <a:cs typeface="Times New Roman" panose="02020603050405020304" pitchFamily="18" charset="0"/>
              </a:rPr>
              <a:t>Еракка китмәгез су сорап.</a:t>
            </a:r>
          </a:p>
          <a:p>
            <a:r>
              <a:rPr lang="tt-RU" dirty="0">
                <a:solidFill>
                  <a:schemeClr val="accent1"/>
                </a:solidFill>
                <a:latin typeface="Times New Roman" panose="02020603050405020304" pitchFamily="18" charset="0"/>
                <a:cs typeface="Times New Roman" panose="02020603050405020304" pitchFamily="18" charset="0"/>
              </a:rPr>
              <a:t>Бу җирдә таулардан көй алып,</a:t>
            </a:r>
          </a:p>
          <a:p>
            <a:r>
              <a:rPr lang="tt-RU" dirty="0">
                <a:solidFill>
                  <a:schemeClr val="accent1"/>
                </a:solidFill>
                <a:latin typeface="Times New Roman" panose="02020603050405020304" pitchFamily="18" charset="0"/>
                <a:cs typeface="Times New Roman" panose="02020603050405020304" pitchFamily="18" charset="0"/>
              </a:rPr>
              <a:t>Чишмәләр яшиләр чылтырап.</a:t>
            </a:r>
          </a:p>
        </p:txBody>
      </p:sp>
    </p:spTree>
    <p:extLst>
      <p:ext uri="{BB962C8B-B14F-4D97-AF65-F5344CB8AC3E}">
        <p14:creationId xmlns:p14="http://schemas.microsoft.com/office/powerpoint/2010/main" val="2789225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AF29C63-3E6D-49A1-92AB-B5BA2D232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999" y="3218448"/>
            <a:ext cx="2862874" cy="3578593"/>
          </a:xfrm>
          <a:prstGeom prst="rect">
            <a:avLst/>
          </a:prstGeom>
          <a:ln>
            <a:noFill/>
          </a:ln>
          <a:effectLst>
            <a:softEdge rad="112500"/>
          </a:effectLst>
        </p:spPr>
      </p:pic>
      <p:pic>
        <p:nvPicPr>
          <p:cNvPr id="7" name="Рисунок 6">
            <a:extLst>
              <a:ext uri="{FF2B5EF4-FFF2-40B4-BE49-F238E27FC236}">
                <a16:creationId xmlns:a16="http://schemas.microsoft.com/office/drawing/2014/main" id="{525264C5-26D7-4F13-BB78-C5D74B959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331" y="300790"/>
            <a:ext cx="3890210" cy="2917658"/>
          </a:xfrm>
          <a:prstGeom prst="rect">
            <a:avLst/>
          </a:prstGeom>
          <a:ln>
            <a:noFill/>
          </a:ln>
          <a:effectLst>
            <a:softEdge rad="112500"/>
          </a:effectLst>
        </p:spPr>
      </p:pic>
      <p:sp>
        <p:nvSpPr>
          <p:cNvPr id="8" name="Прямоугольник 7">
            <a:extLst>
              <a:ext uri="{FF2B5EF4-FFF2-40B4-BE49-F238E27FC236}">
                <a16:creationId xmlns:a16="http://schemas.microsoft.com/office/drawing/2014/main" id="{83EA6F0B-7571-4B38-8C98-72521C3A6BAD}"/>
              </a:ext>
            </a:extLst>
          </p:cNvPr>
          <p:cNvSpPr/>
          <p:nvPr/>
        </p:nvSpPr>
        <p:spPr>
          <a:xfrm>
            <a:off x="633663" y="578369"/>
            <a:ext cx="4515853" cy="5874750"/>
          </a:xfrm>
          <a:prstGeom prst="rect">
            <a:avLst/>
          </a:prstGeom>
        </p:spPr>
        <p:txBody>
          <a:bodyPr wrap="square">
            <a:spAutoFit/>
          </a:bodyPr>
          <a:lstStyle/>
          <a:p>
            <a:pPr marL="449580" indent="-449580" algn="just">
              <a:lnSpc>
                <a:spcPct val="150000"/>
              </a:lnSpc>
              <a:spcAft>
                <a:spcPts val="800"/>
              </a:spcAft>
            </a:pP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Экологик</a:t>
            </a:r>
            <a:r>
              <a:rPr lang="ru-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сукмагыбызның</a:t>
            </a:r>
            <a:r>
              <a:rPr lang="ru-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бу</a:t>
            </a:r>
            <a:r>
              <a:rPr lang="ru-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тукталышы</a:t>
            </a:r>
            <a:r>
              <a:rPr lang="ru-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tt-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чагыштырмача </a:t>
            </a:r>
            <a:r>
              <a:rPr lang="tt-RU" sz="1400" b="1" u="sng"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яш</a:t>
            </a:r>
            <a:r>
              <a:rPr lang="ru-RU" sz="1400" b="1" u="sng"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ь урман</a:t>
            </a:r>
            <a:r>
              <a:rPr lang="ru-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2006 </a:t>
            </a:r>
            <a:r>
              <a:rPr lang="ru-RU" sz="1400"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елны</a:t>
            </a:r>
            <a:r>
              <a:rPr lang="ru-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укучылар</a:t>
            </a:r>
            <a:r>
              <a:rPr lang="ru-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к</a:t>
            </a:r>
            <a:r>
              <a:rPr lang="tt-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өче белән утыртылды. Мәйданы  якынча  50 сотыйны  били. Монда нарат, каен  агачы  үсә. Безнең якларда зур урманнар юк. Экологик сукмакның  тукталышында балалар аеруча булырга яраталар.   Хәзер наратлыгыбыз авылыбызга ямь биреп тора.  . Экологик тәрбияне эстетик тәрбия белән бергә бәйләп алып барабыз. Урмандагы төсләр, хуш исләр, төрле моңлы сайраулар һәм башкалар табигатьнең сихри көчләре укучыда эстетик мөнәсәбәт тәрбияләргә ярдәм итә.</a:t>
            </a:r>
            <a:r>
              <a:rPr lang="tt-RU" sz="14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tt-RU" sz="14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Нарат урманы булганга, нарат агачы турында укучылар күп төрле мәгълүматлар алалар. Наратлыкны саклап торганда бездән соңгы 3 буынга да җитәчәк, чөнки нарат уртача 150-200 ел яши. Наратлык авылны  тузаннан саклый, һаваны  чистарта.</a:t>
            </a:r>
            <a:endParaRPr lang="ru-RU" sz="1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217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111\Desktop\ашытт\раав.JPG"/>
          <p:cNvPicPr>
            <a:picLocks noChangeAspect="1" noChangeArrowheads="1"/>
          </p:cNvPicPr>
          <p:nvPr/>
        </p:nvPicPr>
        <p:blipFill>
          <a:blip r:embed="rId2" cstate="print"/>
          <a:srcRect b="11628"/>
          <a:stretch>
            <a:fillRect/>
          </a:stretch>
        </p:blipFill>
        <p:spPr bwMode="auto">
          <a:xfrm>
            <a:off x="7579151" y="2067357"/>
            <a:ext cx="3649723" cy="2723286"/>
          </a:xfrm>
          <a:prstGeom prst="rect">
            <a:avLst/>
          </a:prstGeom>
          <a:ln>
            <a:noFill/>
          </a:ln>
          <a:effectLst>
            <a:softEdge rad="112500"/>
          </a:effectLst>
        </p:spPr>
      </p:pic>
      <p:sp>
        <p:nvSpPr>
          <p:cNvPr id="3" name="TextBox 2"/>
          <p:cNvSpPr txBox="1"/>
          <p:nvPr/>
        </p:nvSpPr>
        <p:spPr>
          <a:xfrm>
            <a:off x="975922" y="593137"/>
            <a:ext cx="8320478" cy="1323439"/>
          </a:xfrm>
          <a:prstGeom prst="rect">
            <a:avLst/>
          </a:prstGeom>
          <a:noFill/>
        </p:spPr>
        <p:txBody>
          <a:bodyPr wrap="square" rtlCol="0">
            <a:spAutoFit/>
          </a:bodyPr>
          <a:lstStyle/>
          <a:p>
            <a:pPr algn="just"/>
            <a:r>
              <a:rPr lang="tt-RU" sz="2000" b="1" dirty="0">
                <a:solidFill>
                  <a:schemeClr val="accent1"/>
                </a:solidFill>
                <a:latin typeface="Times New Roman" pitchFamily="18" charset="0"/>
                <a:cs typeface="Times New Roman" pitchFamily="18" charset="0"/>
              </a:rPr>
              <a:t>“Ашыт” дәүләт табигый комплекс тыюлыгының төп бурычы-</a:t>
            </a:r>
          </a:p>
          <a:p>
            <a:pPr algn="just"/>
            <a:r>
              <a:rPr lang="tt-RU" sz="2000" b="1" dirty="0">
                <a:solidFill>
                  <a:schemeClr val="accent1"/>
                </a:solidFill>
                <a:latin typeface="Times New Roman" pitchFamily="18" charset="0"/>
                <a:cs typeface="Times New Roman" pitchFamily="18" charset="0"/>
              </a:rPr>
              <a:t>Булган табигый экологик тәртипләрне саклау, аларны торгызу, яңарту, үсемлекләр,хайваннар дөн</a:t>
            </a:r>
            <a:r>
              <a:rPr lang="ru-RU" sz="2000" b="1" dirty="0" err="1">
                <a:solidFill>
                  <a:schemeClr val="accent1"/>
                </a:solidFill>
                <a:latin typeface="Times New Roman" pitchFamily="18" charset="0"/>
                <a:cs typeface="Times New Roman" pitchFamily="18" charset="0"/>
              </a:rPr>
              <a:t>ь</a:t>
            </a:r>
            <a:r>
              <a:rPr lang="tt-RU" sz="2000" b="1" dirty="0">
                <a:solidFill>
                  <a:schemeClr val="accent1"/>
                </a:solidFill>
                <a:latin typeface="Times New Roman" pitchFamily="18" charset="0"/>
                <a:cs typeface="Times New Roman" pitchFamily="18" charset="0"/>
              </a:rPr>
              <a:t>ясын саклау, аларга карата кайгыртучанлык күрсәтү</a:t>
            </a:r>
            <a:endParaRPr lang="ru-RU" sz="2000" b="1" dirty="0">
              <a:solidFill>
                <a:schemeClr val="accent1"/>
              </a:solidFill>
              <a:latin typeface="Times New Roman" pitchFamily="18" charset="0"/>
              <a:cs typeface="Times New Roman" pitchFamily="18" charset="0"/>
            </a:endParaRPr>
          </a:p>
        </p:txBody>
      </p:sp>
      <p:pic>
        <p:nvPicPr>
          <p:cNvPr id="5" name="Рисунок 4" descr="IMG_20161002_154846.jpg">
            <a:extLst>
              <a:ext uri="{FF2B5EF4-FFF2-40B4-BE49-F238E27FC236}">
                <a16:creationId xmlns:a16="http://schemas.microsoft.com/office/drawing/2014/main" id="{16EADB88-B5B8-49CD-A2C8-17581A7962FD}"/>
              </a:ext>
            </a:extLst>
          </p:cNvPr>
          <p:cNvPicPr>
            <a:picLocks noChangeAspect="1"/>
          </p:cNvPicPr>
          <p:nvPr/>
        </p:nvPicPr>
        <p:blipFill>
          <a:blip r:embed="rId3" cstate="print"/>
          <a:stretch>
            <a:fillRect/>
          </a:stretch>
        </p:blipFill>
        <p:spPr>
          <a:xfrm>
            <a:off x="3912122" y="3235398"/>
            <a:ext cx="3531799" cy="2648850"/>
          </a:xfrm>
          <a:prstGeom prst="rect">
            <a:avLst/>
          </a:prstGeom>
          <a:ln>
            <a:noFill/>
          </a:ln>
          <a:effectLst>
            <a:softEdge rad="112500"/>
          </a:effectLst>
        </p:spPr>
      </p:pic>
      <p:pic>
        <p:nvPicPr>
          <p:cNvPr id="6" name="Picture 2" descr="На Кала тау работают уфимские ученые.">
            <a:extLst>
              <a:ext uri="{FF2B5EF4-FFF2-40B4-BE49-F238E27FC236}">
                <a16:creationId xmlns:a16="http://schemas.microsoft.com/office/drawing/2014/main" id="{8AD0139B-C6FF-475B-B86A-184319966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66" y="4117156"/>
            <a:ext cx="3017885" cy="2261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9C583CCB-6925-4AE6-A5CD-00DB728D1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5226" y="4941424"/>
            <a:ext cx="1758676" cy="1437379"/>
          </a:xfrm>
          <a:prstGeom prst="rect">
            <a:avLst/>
          </a:prstGeom>
          <a:ln>
            <a:noFill/>
          </a:ln>
          <a:effectLst>
            <a:softEdge rad="112500"/>
          </a:effectLst>
        </p:spPr>
      </p:pic>
      <p:pic>
        <p:nvPicPr>
          <p:cNvPr id="8" name="Рисунок 7">
            <a:extLst>
              <a:ext uri="{FF2B5EF4-FFF2-40B4-BE49-F238E27FC236}">
                <a16:creationId xmlns:a16="http://schemas.microsoft.com/office/drawing/2014/main" id="{5D2A8DC9-B453-4C83-824E-B2A44E74B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3504" y="2535804"/>
            <a:ext cx="1991908" cy="1493931"/>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D531A20-16BD-4369-9657-D61A25402E04}"/>
              </a:ext>
            </a:extLst>
          </p:cNvPr>
          <p:cNvSpPr/>
          <p:nvPr/>
        </p:nvSpPr>
        <p:spPr>
          <a:xfrm>
            <a:off x="272716" y="445333"/>
            <a:ext cx="9152021" cy="6140592"/>
          </a:xfrm>
          <a:prstGeom prst="rect">
            <a:avLst/>
          </a:prstGeom>
        </p:spPr>
        <p:txBody>
          <a:bodyPr wrap="square">
            <a:spAutoFit/>
          </a:bodyPr>
          <a:lstStyle/>
          <a:p>
            <a:pPr algn="just">
              <a:lnSpc>
                <a:spcPct val="150000"/>
              </a:lnSpc>
              <a:spcAft>
                <a:spcPts val="800"/>
              </a:spcAft>
            </a:pPr>
            <a:r>
              <a:rPr lang="tt-RU" sz="1600" u="sng"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Йомгаклау</a:t>
            </a:r>
          </a:p>
          <a:p>
            <a:pPr algn="just">
              <a:lnSpc>
                <a:spcPct val="150000"/>
              </a:lnSpc>
              <a:spcAft>
                <a:spcPts val="800"/>
              </a:spcAft>
            </a:pPr>
            <a:r>
              <a:rPr lang="tt-RU" sz="16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Экологик белем һәм тәрбия бирү – дөньяга караш формалаштыруның нигезе.Кешелек җәмгыять белән табигатьнең бербөтен тәшкил итүен, кешелек дөньясы тарихының табигать тарихының аерылгысыз бер өлеше икәнлеген, табигать белән кеше арасындагы бәйләнешне ачыклау әнә шул максатка хезмәт итә.</a:t>
            </a:r>
            <a:endParaRPr lang="ru-RU"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t-RU" sz="16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Тәрбия сәгатьләре, түгәрәкләр эшчәнлеге генә экологик проблемаларны гына хәл итеп бетерә алмый.</a:t>
            </a:r>
            <a:endParaRPr lang="ru-RU"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t-RU" sz="16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Җирдә тереклекне саклап калу өчен, туган җиреңнең хуҗасы булу гына җитми, ә кайгыртучан һәм мәрхәмәтле, изге күңелле  баласы  булырга кирәк.</a:t>
            </a:r>
            <a:endParaRPr lang="ru-RU"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t-RU" sz="16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Бүгенге киләчәгебез яшьләргә, укучы балаларга тиешле юнәлешле эш алып баруда игътибарны арттыруда мәктәп күп төрле тәрбияви эш алып бара. Авыл җирлегендә экологик тәрбия бирү өчен күп мөмкинлекләр бар. Авыл баласы табигатькә якын, күп вакытын табигать кочагында үткәрә.</a:t>
            </a:r>
            <a:endParaRPr lang="ru-RU"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tt-RU" sz="1600" dirty="0">
                <a:solidFill>
                  <a:schemeClr val="accent1"/>
                </a:solidFill>
                <a:latin typeface="Times New Roman" panose="02020603050405020304" pitchFamily="18" charset="0"/>
                <a:ea typeface="Times New Roman" panose="02020603050405020304" pitchFamily="18" charset="0"/>
              </a:rPr>
              <a:t>Экологик сукмагыбыз аша үткән экскурсияләребездә укучылар үзләштергән теоретик белемнәрен практикада кулланып ныгыталар, яңа күнекмәләр алалар. Сакчыл караш тәрбияләүдә җаваплылыкны сизеп эштә күрсәтәләр.</a:t>
            </a:r>
            <a:br>
              <a:rPr lang="tt-RU" dirty="0">
                <a:solidFill>
                  <a:schemeClr val="accent1"/>
                </a:solidFill>
                <a:latin typeface="Times New Roman" panose="02020603050405020304" pitchFamily="18" charset="0"/>
                <a:ea typeface="Times New Roman" panose="02020603050405020304" pitchFamily="18" charset="0"/>
              </a:rPr>
            </a:br>
            <a:endParaRPr lang="ru-RU" dirty="0">
              <a:solidFill>
                <a:schemeClr val="accent1"/>
              </a:solidFill>
            </a:endParaRPr>
          </a:p>
        </p:txBody>
      </p:sp>
    </p:spTree>
    <p:extLst>
      <p:ext uri="{BB962C8B-B14F-4D97-AF65-F5344CB8AC3E}">
        <p14:creationId xmlns:p14="http://schemas.microsoft.com/office/powerpoint/2010/main" val="1212530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6A78070-7908-466B-969D-CA2258DCD5FE}"/>
              </a:ext>
            </a:extLst>
          </p:cNvPr>
          <p:cNvSpPr/>
          <p:nvPr/>
        </p:nvSpPr>
        <p:spPr>
          <a:xfrm>
            <a:off x="553453" y="650836"/>
            <a:ext cx="8149389" cy="569386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800"/>
              </a:spcAft>
            </a:pPr>
            <a:r>
              <a:rPr lang="tt-RU" sz="16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Максат:</a:t>
            </a:r>
            <a:r>
              <a:rPr lang="tt-RU" sz="16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spcAft>
                <a:spcPts val="800"/>
              </a:spcAft>
              <a:buFont typeface="Arial" panose="020B0604020202020204" pitchFamily="34" charset="0"/>
              <a:buChar char="•"/>
            </a:pPr>
            <a:r>
              <a:rPr lang="tt-RU" sz="16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Укучыларга экологик тәрбия  һәм белем бирүдә, әйләнә тирә табигатькә, тереклек ияләренә  сакчыл караш тәрбияләү</a:t>
            </a:r>
          </a:p>
          <a:p>
            <a:pPr marL="285750" indent="-285750" algn="just">
              <a:spcAft>
                <a:spcPts val="800"/>
              </a:spcAft>
              <a:buFont typeface="Arial" panose="020B0604020202020204" pitchFamily="34" charset="0"/>
              <a:buChar char="•"/>
            </a:pPr>
            <a:r>
              <a:rPr lang="tt-RU" sz="16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Экологик  проблемаларны  ачыклау</a:t>
            </a:r>
            <a:endParaRPr lang="ru-RU" sz="1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marL="228600" algn="just">
              <a:spcAft>
                <a:spcPts val="800"/>
              </a:spcAft>
            </a:pPr>
            <a:r>
              <a:rPr lang="tt-RU" sz="1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tt-RU" sz="1600" b="1" u="sng"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Бурычлар:</a:t>
            </a:r>
            <a:r>
              <a:rPr lang="tt-RU" sz="16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Aft>
                <a:spcPts val="800"/>
              </a:spcAft>
              <a:buFont typeface="+mj-lt"/>
              <a:buAutoNum type="arabicPeriod"/>
            </a:pPr>
            <a:r>
              <a:rPr lang="tt-RU" sz="1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Мәктәп яны  тәҗрибә участогының хезмәт тәрбиясе һәм экологик тәрбия бирүдәге ролен  ачу</a:t>
            </a:r>
          </a:p>
          <a:p>
            <a:pPr marL="342900" indent="-342900" algn="just">
              <a:spcAft>
                <a:spcPts val="800"/>
              </a:spcAft>
              <a:buFont typeface="+mj-lt"/>
              <a:buAutoNum type="arabicPeriod"/>
            </a:pPr>
            <a:r>
              <a:rPr lang="tt-RU" sz="1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Авылның экологик  проблемалары өйрәнү, проблемаларны чишү юлларын ачыклау</a:t>
            </a:r>
            <a:endParaRPr lang="ru-RU" sz="1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Aft>
                <a:spcPts val="800"/>
              </a:spcAft>
              <a:buFont typeface="+mj-lt"/>
              <a:buAutoNum type="arabicPeriod"/>
            </a:pPr>
            <a:r>
              <a:rPr lang="tt-RU" sz="1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Укучылар  өчен экологик белемнәрне  ныгытуда  күрсәтмә материаллар  булдыру, күргәзмәләр уздыру</a:t>
            </a:r>
          </a:p>
          <a:p>
            <a:pPr marL="342900" indent="-342900" algn="just">
              <a:spcAft>
                <a:spcPts val="800"/>
              </a:spcAft>
              <a:buFont typeface="+mj-lt"/>
              <a:buAutoNum type="arabicPeriod"/>
            </a:pPr>
            <a:endParaRPr lang="tt-RU" sz="1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r>
              <a:rPr lang="tt-RU" sz="1600" b="1" u="sng" dirty="0">
                <a:solidFill>
                  <a:schemeClr val="accent1"/>
                </a:solidFill>
                <a:latin typeface="Times New Roman" panose="02020603050405020304" pitchFamily="18" charset="0"/>
                <a:cs typeface="Times New Roman" panose="02020603050405020304" pitchFamily="18" charset="0"/>
              </a:rPr>
              <a:t>Проектның эчтәлеге</a:t>
            </a:r>
            <a:r>
              <a:rPr lang="tt-RU" sz="1600" u="sng" dirty="0">
                <a:solidFill>
                  <a:schemeClr val="accent1"/>
                </a:solidFill>
                <a:latin typeface="Times New Roman" panose="02020603050405020304" pitchFamily="18" charset="0"/>
                <a:cs typeface="Times New Roman" panose="02020603050405020304" pitchFamily="18" charset="0"/>
              </a:rPr>
              <a:t>:</a:t>
            </a:r>
          </a:p>
          <a:p>
            <a:endParaRPr lang="ru-RU" sz="1600" u="sng" dirty="0">
              <a:solidFill>
                <a:schemeClr val="accent1"/>
              </a:solidFill>
              <a:latin typeface="Times New Roman" panose="02020603050405020304" pitchFamily="18" charset="0"/>
              <a:cs typeface="Times New Roman" panose="02020603050405020304" pitchFamily="18" charset="0"/>
            </a:endParaRPr>
          </a:p>
          <a:p>
            <a:pPr marL="400050" lvl="0" indent="-400050">
              <a:buFont typeface="+mj-lt"/>
              <a:buAutoNum type="romanUcPeriod"/>
            </a:pPr>
            <a:r>
              <a:rPr lang="tt-RU" sz="1600" dirty="0">
                <a:solidFill>
                  <a:schemeClr val="accent1"/>
                </a:solidFill>
                <a:latin typeface="Times New Roman" panose="02020603050405020304" pitchFamily="18" charset="0"/>
                <a:cs typeface="Times New Roman" panose="02020603050405020304" pitchFamily="18" charset="0"/>
              </a:rPr>
              <a:t>Тәҗрибә яны  участогы “җир әлифбасы”</a:t>
            </a:r>
            <a:endParaRPr lang="ru-RU" sz="1600" dirty="0">
              <a:solidFill>
                <a:schemeClr val="accent1"/>
              </a:solidFill>
              <a:latin typeface="Times New Roman" panose="02020603050405020304" pitchFamily="18" charset="0"/>
              <a:cs typeface="Times New Roman" panose="02020603050405020304" pitchFamily="18" charset="0"/>
            </a:endParaRPr>
          </a:p>
          <a:p>
            <a:pPr marL="400050" lvl="0" indent="-400050">
              <a:buFont typeface="+mj-lt"/>
              <a:buAutoNum type="romanUcPeriod"/>
            </a:pPr>
            <a:r>
              <a:rPr lang="tt-RU" sz="1600" dirty="0">
                <a:solidFill>
                  <a:schemeClr val="accent1"/>
                </a:solidFill>
                <a:latin typeface="Times New Roman" panose="02020603050405020304" pitchFamily="18" charset="0"/>
                <a:cs typeface="Times New Roman" panose="02020603050405020304" pitchFamily="18" charset="0"/>
              </a:rPr>
              <a:t> Экологик сукмакларның роле, андагы тереклек төре белән танышу</a:t>
            </a:r>
            <a:endParaRPr lang="ru-RU" sz="1600" dirty="0">
              <a:solidFill>
                <a:schemeClr val="accent1"/>
              </a:solidFill>
              <a:latin typeface="Times New Roman" panose="02020603050405020304" pitchFamily="18" charset="0"/>
              <a:cs typeface="Times New Roman" panose="02020603050405020304" pitchFamily="18" charset="0"/>
            </a:endParaRPr>
          </a:p>
          <a:p>
            <a:pPr marL="400050" lvl="0" indent="-400050">
              <a:buFont typeface="+mj-lt"/>
              <a:buAutoNum type="romanUcPeriod"/>
            </a:pPr>
            <a:r>
              <a:rPr lang="tt-RU" sz="1600" dirty="0">
                <a:solidFill>
                  <a:schemeClr val="accent1"/>
                </a:solidFill>
                <a:latin typeface="Times New Roman" panose="02020603050405020304" pitchFamily="18" charset="0"/>
                <a:cs typeface="Times New Roman" panose="02020603050405020304" pitchFamily="18" charset="0"/>
              </a:rPr>
              <a:t>Авылымның экологик  проблемаларын  өйрәнү</a:t>
            </a:r>
            <a:endParaRPr lang="ru-RU" sz="1600" dirty="0">
              <a:solidFill>
                <a:schemeClr val="accent1"/>
              </a:solidFill>
              <a:latin typeface="Times New Roman" panose="02020603050405020304" pitchFamily="18" charset="0"/>
              <a:cs typeface="Times New Roman" panose="02020603050405020304" pitchFamily="18" charset="0"/>
            </a:endParaRPr>
          </a:p>
          <a:p>
            <a:pPr marL="400050" lvl="0" indent="-400050">
              <a:buFont typeface="+mj-lt"/>
              <a:buAutoNum type="romanUcPeriod"/>
            </a:pPr>
            <a:r>
              <a:rPr lang="tt-RU" sz="1600" dirty="0">
                <a:solidFill>
                  <a:schemeClr val="accent1"/>
                </a:solidFill>
                <a:latin typeface="Times New Roman" panose="02020603050405020304" pitchFamily="18" charset="0"/>
                <a:cs typeface="Times New Roman" panose="02020603050405020304" pitchFamily="18" charset="0"/>
              </a:rPr>
              <a:t>Экологик белемнәрне  ныгыту</a:t>
            </a:r>
            <a:endParaRPr lang="ru-RU" sz="1600" dirty="0">
              <a:solidFill>
                <a:schemeClr val="accent1"/>
              </a:solidFill>
              <a:latin typeface="Times New Roman" panose="02020603050405020304" pitchFamily="18" charset="0"/>
              <a:cs typeface="Times New Roman" panose="02020603050405020304" pitchFamily="18" charset="0"/>
            </a:endParaRPr>
          </a:p>
          <a:p>
            <a:pPr algn="just">
              <a:spcAft>
                <a:spcPts val="800"/>
              </a:spcAft>
            </a:pP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8518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092068B-9C6E-477D-941F-61CAEEBEEDAA}"/>
              </a:ext>
            </a:extLst>
          </p:cNvPr>
          <p:cNvSpPr/>
          <p:nvPr/>
        </p:nvSpPr>
        <p:spPr>
          <a:xfrm>
            <a:off x="874295" y="819040"/>
            <a:ext cx="8117306" cy="5485925"/>
          </a:xfrm>
          <a:prstGeom prst="rect">
            <a:avLst/>
          </a:prstGeom>
        </p:spPr>
        <p:txBody>
          <a:bodyPr wrap="square">
            <a:spAutoFit/>
          </a:bodyPr>
          <a:lstStyle/>
          <a:p>
            <a:pPr algn="just">
              <a:lnSpc>
                <a:spcPct val="150000"/>
              </a:lnSpc>
              <a:spcAft>
                <a:spcPts val="800"/>
              </a:spcAft>
            </a:pPr>
            <a:r>
              <a:rPr lang="tt-RU" sz="1600" dirty="0">
                <a:solidFill>
                  <a:schemeClr val="accent1"/>
                </a:solidFill>
                <a:latin typeface="Times New Roman" panose="02020603050405020304" pitchFamily="18" charset="0"/>
                <a:cs typeface="Times New Roman" panose="02020603050405020304" pitchFamily="18" charset="0"/>
              </a:rPr>
              <a:t>Балаларга экологик тәрбия бирү һәм белем бирүдә, аларда табигатькә, тереклек ияләренә аңлы, сакчыл караш, кешелеклелек, киң күңеллелек сыйфатлары тәрбияләүдә, туган якка, аның табигатенә мәхәббәт уятуда “Экологик сукмак” зур әһәмияткә ия.</a:t>
            </a:r>
            <a:endParaRPr lang="ru-RU" sz="1600" dirty="0">
              <a:solidFill>
                <a:schemeClr val="accent1"/>
              </a:solidFill>
              <a:latin typeface="Times New Roman" panose="02020603050405020304" pitchFamily="18" charset="0"/>
              <a:cs typeface="Times New Roman" panose="02020603050405020304" pitchFamily="18" charset="0"/>
            </a:endParaRPr>
          </a:p>
          <a:p>
            <a:pPr algn="just">
              <a:lnSpc>
                <a:spcPct val="150000"/>
              </a:lnSpc>
              <a:spcAft>
                <a:spcPts val="800"/>
              </a:spcAft>
            </a:pPr>
            <a:r>
              <a:rPr lang="tt-RU" sz="16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«Экологик сукмак» буйлап сәяхәт итү, үзебез яшәгән төбәктәге,  күп үсемлекләр  һәм хайваннар дөньясын тирәнтенрәк өйрәнергә, экология проблемалар белән якынрак танышырга, сәламәтлегебезгә игътибарлырак булырга, табигать гүзәллеген күрә белергә, тормышны тагын да яратырга  аңларга ярдәм итә.</a:t>
            </a:r>
          </a:p>
          <a:p>
            <a:pPr algn="just">
              <a:lnSpc>
                <a:spcPct val="150000"/>
              </a:lnSpc>
              <a:spcAft>
                <a:spcPts val="800"/>
              </a:spcAft>
            </a:pPr>
            <a:r>
              <a:rPr lang="ru-RU" sz="1600" dirty="0">
                <a:solidFill>
                  <a:schemeClr val="accent1"/>
                </a:solidFill>
                <a:latin typeface="Times New Roman" panose="02020603050405020304" pitchFamily="18" charset="0"/>
                <a:cs typeface="Times New Roman" panose="02020603050405020304" pitchFamily="18" charset="0"/>
              </a:rPr>
              <a:t> </a:t>
            </a:r>
            <a:r>
              <a:rPr lang="tt-RU" sz="1600" dirty="0">
                <a:solidFill>
                  <a:schemeClr val="accent1"/>
                </a:solidFill>
                <a:latin typeface="Times New Roman" panose="02020603050405020304" pitchFamily="18" charset="0"/>
                <a:cs typeface="Times New Roman" panose="02020603050405020304" pitchFamily="18" charset="0"/>
              </a:rPr>
              <a:t>Заманыбызның күренекле педагогы В.А. Сухомлинский табигатьне, әйләнә - тирә мохитне һичкайчан саекмас белем чишмәсе, матурлык, бәхет чыганагы дип атады.    Әйләнә тирә табигать матурлыгына сокланып, табигатьтәге үсемлекләрне карап, алар турында кызыклы информацияләр тыңлап  укучылар үз фикерен әйтергә өйрәнә, чагыштырып аңлатма бирә. Һәр экскурсиядә алган мәгълүматлар, күзәтүләр, фикерләүне үстерә. Табигать- кешене һәрьяклап тәрбияләү көченә  дә ия.</a:t>
            </a:r>
            <a:endParaRPr lang="ru-RU" sz="1600" dirty="0">
              <a:solidFill>
                <a:schemeClr val="accent1"/>
              </a:solidFill>
              <a:latin typeface="Times New Roman" panose="02020603050405020304" pitchFamily="18" charset="0"/>
              <a:cs typeface="Times New Roman" panose="02020603050405020304" pitchFamily="18" charset="0"/>
            </a:endParaRPr>
          </a:p>
          <a:p>
            <a:pPr algn="just">
              <a:lnSpc>
                <a:spcPct val="150000"/>
              </a:lnSpc>
              <a:spcAft>
                <a:spcPts val="800"/>
              </a:spcAft>
            </a:pPr>
            <a:endParaRPr lang="ru-RU" sz="14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6163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A689352-B00F-412D-B75A-AC97DCB6D4B2}"/>
              </a:ext>
            </a:extLst>
          </p:cNvPr>
          <p:cNvSpPr/>
          <p:nvPr/>
        </p:nvSpPr>
        <p:spPr>
          <a:xfrm>
            <a:off x="1336978" y="2887791"/>
            <a:ext cx="731264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lvl="0"/>
            <a:r>
              <a:rPr lang="tt-RU" sz="3200" dirty="0">
                <a:latin typeface="Times New Roman" panose="02020603050405020304" pitchFamily="18" charset="0"/>
                <a:cs typeface="Times New Roman" panose="02020603050405020304" pitchFamily="18" charset="0"/>
              </a:rPr>
              <a:t>Тәҗрибә яны  участогы “җир әлифбасы”</a:t>
            </a:r>
            <a:endParaRPr lang="ru-RU" sz="3200" dirty="0">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D3A50EE9-838E-44C5-A7DE-C8F2C1037E10}"/>
              </a:ext>
            </a:extLst>
          </p:cNvPr>
          <p:cNvSpPr/>
          <p:nvPr/>
        </p:nvSpPr>
        <p:spPr>
          <a:xfrm>
            <a:off x="5551938" y="4631976"/>
            <a:ext cx="3712170" cy="3693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a:spAutoFit/>
          </a:bodyPr>
          <a:lstStyle/>
          <a:p>
            <a:r>
              <a:rPr lang="tt-RU" dirty="0">
                <a:latin typeface="Times New Roman" panose="02020603050405020304" pitchFamily="18" charset="0"/>
                <a:ea typeface="Times New Roman" panose="02020603050405020304" pitchFamily="18" charset="0"/>
              </a:rPr>
              <a:t>Ачык һавадагы иҗат лабораториясе</a:t>
            </a:r>
            <a:endParaRPr lang="ru-RU" dirty="0"/>
          </a:p>
        </p:txBody>
      </p:sp>
      <p:sp>
        <p:nvSpPr>
          <p:cNvPr id="4" name="Прямоугольник 3">
            <a:extLst>
              <a:ext uri="{FF2B5EF4-FFF2-40B4-BE49-F238E27FC236}">
                <a16:creationId xmlns:a16="http://schemas.microsoft.com/office/drawing/2014/main" id="{246D8D8A-0C43-45E8-B3DC-552DA7BBA0EF}"/>
              </a:ext>
            </a:extLst>
          </p:cNvPr>
          <p:cNvSpPr/>
          <p:nvPr/>
        </p:nvSpPr>
        <p:spPr>
          <a:xfrm>
            <a:off x="3804397" y="699015"/>
            <a:ext cx="5414239" cy="4633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a:spAutoFit/>
          </a:bodyPr>
          <a:lstStyle/>
          <a:p>
            <a:pPr algn="just">
              <a:lnSpc>
                <a:spcPct val="150000"/>
              </a:lnSpc>
              <a:spcAft>
                <a:spcPts val="800"/>
              </a:spcAft>
            </a:pPr>
            <a:r>
              <a:rPr lang="tt-RU" dirty="0">
                <a:latin typeface="Times New Roman" panose="02020603050405020304" pitchFamily="18" charset="0"/>
                <a:ea typeface="Times New Roman" panose="02020603050405020304" pitchFamily="18" charset="0"/>
                <a:cs typeface="Times New Roman" panose="02020603050405020304" pitchFamily="18" charset="0"/>
              </a:rPr>
              <a:t>Башлангыч агрономик белемнәрне үзләштерү урыны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BE1CA2B-F430-4895-B534-16539F668C20}"/>
              </a:ext>
            </a:extLst>
          </p:cNvPr>
          <p:cNvSpPr txBox="1"/>
          <p:nvPr/>
        </p:nvSpPr>
        <p:spPr>
          <a:xfrm>
            <a:off x="1026695" y="4105539"/>
            <a:ext cx="3233578" cy="3693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rtlCol="0">
            <a:spAutoFit/>
          </a:bodyPr>
          <a:lstStyle/>
          <a:p>
            <a:r>
              <a:rPr lang="tt-RU" dirty="0">
                <a:solidFill>
                  <a:schemeClr val="accent1"/>
                </a:solidFill>
                <a:latin typeface="Times New Roman" panose="02020603050405020304" pitchFamily="18" charset="0"/>
                <a:cs typeface="Times New Roman" panose="02020603050405020304" pitchFamily="18" charset="0"/>
              </a:rPr>
              <a:t>Эстетик тәрбия бирү чыганагы</a:t>
            </a:r>
            <a:endParaRPr lang="ru-RU" dirty="0">
              <a:solidFill>
                <a:schemeClr val="accent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1BA6849-E619-48A7-8DE8-46AC8334C3C7}"/>
              </a:ext>
            </a:extLst>
          </p:cNvPr>
          <p:cNvSpPr txBox="1"/>
          <p:nvPr/>
        </p:nvSpPr>
        <p:spPr>
          <a:xfrm>
            <a:off x="753979" y="1815795"/>
            <a:ext cx="2574758" cy="3693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tt-RU" dirty="0">
                <a:latin typeface="Times New Roman" panose="02020603050405020304" pitchFamily="18" charset="0"/>
                <a:cs typeface="Times New Roman" panose="02020603050405020304" pitchFamily="18" charset="0"/>
              </a:rPr>
              <a:t>Хезмәт тәрбиясе бирү</a:t>
            </a:r>
            <a:endParaRPr lang="ru-RU"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332D52-9718-4C3B-A2EB-D41E149EE49E}"/>
              </a:ext>
            </a:extLst>
          </p:cNvPr>
          <p:cNvSpPr txBox="1"/>
          <p:nvPr/>
        </p:nvSpPr>
        <p:spPr>
          <a:xfrm>
            <a:off x="1026695" y="5789653"/>
            <a:ext cx="6086401" cy="3693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tt-RU" dirty="0">
                <a:latin typeface="Times New Roman" panose="02020603050405020304" pitchFamily="18" charset="0"/>
                <a:cs typeface="Times New Roman" panose="02020603050405020304" pitchFamily="18" charset="0"/>
              </a:rPr>
              <a:t>Күпфунк</a:t>
            </a:r>
            <a:r>
              <a:rPr lang="ru-RU" dirty="0" err="1">
                <a:latin typeface="Times New Roman" panose="02020603050405020304" pitchFamily="18" charset="0"/>
                <a:cs typeface="Times New Roman" panose="02020603050405020304" pitchFamily="18" charset="0"/>
              </a:rPr>
              <a:t>циональ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тирәлекле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мәктәп</a:t>
            </a:r>
            <a:r>
              <a:rPr lang="ru-RU" dirty="0">
                <a:latin typeface="Times New Roman" panose="02020603050405020304" pitchFamily="18" charset="0"/>
                <a:cs typeface="Times New Roman" panose="02020603050405020304" pitchFamily="18" charset="0"/>
              </a:rPr>
              <a:t> комплексы</a:t>
            </a:r>
          </a:p>
        </p:txBody>
      </p:sp>
      <p:cxnSp>
        <p:nvCxnSpPr>
          <p:cNvPr id="10" name="Прямая со стрелкой 9">
            <a:extLst>
              <a:ext uri="{FF2B5EF4-FFF2-40B4-BE49-F238E27FC236}">
                <a16:creationId xmlns:a16="http://schemas.microsoft.com/office/drawing/2014/main" id="{935F3F99-7AD7-45FD-B3EE-D9E79460F29C}"/>
              </a:ext>
            </a:extLst>
          </p:cNvPr>
          <p:cNvCxnSpPr/>
          <p:nvPr/>
        </p:nvCxnSpPr>
        <p:spPr>
          <a:xfrm flipH="1" flipV="1">
            <a:off x="2911642" y="2318084"/>
            <a:ext cx="417095" cy="425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E0E0F42C-DD08-478E-8612-40DF5AA3DB5C}"/>
              </a:ext>
            </a:extLst>
          </p:cNvPr>
          <p:cNvCxnSpPr/>
          <p:nvPr/>
        </p:nvCxnSpPr>
        <p:spPr>
          <a:xfrm flipH="1">
            <a:off x="3441032" y="3593432"/>
            <a:ext cx="232610" cy="393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a:extLst>
              <a:ext uri="{FF2B5EF4-FFF2-40B4-BE49-F238E27FC236}">
                <a16:creationId xmlns:a16="http://schemas.microsoft.com/office/drawing/2014/main" id="{B5CE160F-14F4-47F3-B810-D923A3FAA4C3}"/>
              </a:ext>
            </a:extLst>
          </p:cNvPr>
          <p:cNvCxnSpPr/>
          <p:nvPr/>
        </p:nvCxnSpPr>
        <p:spPr>
          <a:xfrm>
            <a:off x="5903495" y="3593432"/>
            <a:ext cx="608021" cy="946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023C1329-8583-46F0-B575-3ABAA8B440E0}"/>
              </a:ext>
            </a:extLst>
          </p:cNvPr>
          <p:cNvCxnSpPr/>
          <p:nvPr/>
        </p:nvCxnSpPr>
        <p:spPr>
          <a:xfrm flipH="1">
            <a:off x="4260273" y="3789947"/>
            <a:ext cx="600485" cy="1776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292F8E1F-39FA-44D0-B76D-D670B4C12CEA}"/>
              </a:ext>
            </a:extLst>
          </p:cNvPr>
          <p:cNvCxnSpPr>
            <a:cxnSpLocks/>
          </p:cNvCxnSpPr>
          <p:nvPr/>
        </p:nvCxnSpPr>
        <p:spPr>
          <a:xfrm flipV="1">
            <a:off x="4260273" y="1307500"/>
            <a:ext cx="565678" cy="1323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D3548B5-3D0D-4511-A3D4-8ED29B8AB26D}"/>
              </a:ext>
            </a:extLst>
          </p:cNvPr>
          <p:cNvSpPr txBox="1"/>
          <p:nvPr/>
        </p:nvSpPr>
        <p:spPr>
          <a:xfrm>
            <a:off x="4860758" y="1815795"/>
            <a:ext cx="4718825" cy="3693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tt-RU" dirty="0">
                <a:latin typeface="Times New Roman" panose="02020603050405020304" pitchFamily="18" charset="0"/>
                <a:cs typeface="Times New Roman" panose="02020603050405020304" pitchFamily="18" charset="0"/>
              </a:rPr>
              <a:t>Экскурсияләр һәм экологик сукмаклар үткәрү </a:t>
            </a:r>
            <a:endParaRPr lang="ru-RU" dirty="0">
              <a:latin typeface="Times New Roman" panose="02020603050405020304" pitchFamily="18" charset="0"/>
              <a:cs typeface="Times New Roman" panose="02020603050405020304" pitchFamily="18" charset="0"/>
            </a:endParaRPr>
          </a:p>
        </p:txBody>
      </p:sp>
      <p:cxnSp>
        <p:nvCxnSpPr>
          <p:cNvPr id="27" name="Прямая со стрелкой 26">
            <a:extLst>
              <a:ext uri="{FF2B5EF4-FFF2-40B4-BE49-F238E27FC236}">
                <a16:creationId xmlns:a16="http://schemas.microsoft.com/office/drawing/2014/main" id="{A23BB8C6-B109-4DE2-81FE-BF2F819B7E96}"/>
              </a:ext>
            </a:extLst>
          </p:cNvPr>
          <p:cNvCxnSpPr/>
          <p:nvPr/>
        </p:nvCxnSpPr>
        <p:spPr>
          <a:xfrm flipV="1">
            <a:off x="5903495" y="2318084"/>
            <a:ext cx="360947" cy="481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064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1" descr="C:\Users\Ravil\Desktop\стендка фотолар\24 июль стенд\DSC02876.JPG">
            <a:extLst>
              <a:ext uri="{FF2B5EF4-FFF2-40B4-BE49-F238E27FC236}">
                <a16:creationId xmlns:a16="http://schemas.microsoft.com/office/drawing/2014/main" id="{46CE9139-18B1-4E39-B2AD-07462B746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68" y="817564"/>
            <a:ext cx="4176713"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2" descr="C:\Users\Ravil\Desktop\стендка фотолар\24 июль стенд\DSC02904.JPG">
            <a:extLst>
              <a:ext uri="{FF2B5EF4-FFF2-40B4-BE49-F238E27FC236}">
                <a16:creationId xmlns:a16="http://schemas.microsoft.com/office/drawing/2014/main" id="{256B01F6-CCC7-4B87-9780-9C199DDAE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678" y="4149725"/>
            <a:ext cx="26797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D:\фото финас грамотность\100PHOTO\SAM_4979.JPG">
            <a:extLst>
              <a:ext uri="{FF2B5EF4-FFF2-40B4-BE49-F238E27FC236}">
                <a16:creationId xmlns:a16="http://schemas.microsoft.com/office/drawing/2014/main" id="{A1B108A0-F0F1-4E14-8C6B-1E2962EB7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8542"/>
          <a:stretch>
            <a:fillRect/>
          </a:stretch>
        </p:blipFill>
        <p:spPr bwMode="auto">
          <a:xfrm>
            <a:off x="4318669" y="4149726"/>
            <a:ext cx="25161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8" descr="D:\фото финас грамотность\100PHOTO\SAM_4964.JPG">
            <a:extLst>
              <a:ext uri="{FF2B5EF4-FFF2-40B4-BE49-F238E27FC236}">
                <a16:creationId xmlns:a16="http://schemas.microsoft.com/office/drawing/2014/main" id="{DADEA49D-04BB-447F-9580-80BA28A3D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402" t="15511" r="1111" b="18478"/>
          <a:stretch>
            <a:fillRect/>
          </a:stretch>
        </p:blipFill>
        <p:spPr bwMode="auto">
          <a:xfrm>
            <a:off x="856498" y="4149726"/>
            <a:ext cx="31813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descr="D:\фото финас грамотность\100PHOTO\SAM_5542.JPG">
            <a:extLst>
              <a:ext uri="{FF2B5EF4-FFF2-40B4-BE49-F238E27FC236}">
                <a16:creationId xmlns:a16="http://schemas.microsoft.com/office/drawing/2014/main" id="{C668E2F8-C9D1-4BF8-B099-A823296CA2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378" t="12122" r="15494" b="33566"/>
          <a:stretch>
            <a:fillRect/>
          </a:stretch>
        </p:blipFill>
        <p:spPr bwMode="auto">
          <a:xfrm>
            <a:off x="5167314" y="817564"/>
            <a:ext cx="4418013"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Прямоугольник 2">
            <a:extLst>
              <a:ext uri="{FF2B5EF4-FFF2-40B4-BE49-F238E27FC236}">
                <a16:creationId xmlns:a16="http://schemas.microsoft.com/office/drawing/2014/main" id="{006E8329-628E-41FC-83FE-080A5FA1C7F0}"/>
              </a:ext>
            </a:extLst>
          </p:cNvPr>
          <p:cNvSpPr>
            <a:spLocks noChangeArrowheads="1"/>
          </p:cNvSpPr>
          <p:nvPr/>
        </p:nvSpPr>
        <p:spPr bwMode="auto">
          <a:xfrm>
            <a:off x="2577760" y="210643"/>
            <a:ext cx="44758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t-RU" altLang="ru-RU" sz="2400" b="1" i="1" dirty="0">
                <a:solidFill>
                  <a:schemeClr val="accent1"/>
                </a:solidFill>
                <a:latin typeface="Times New Roman" panose="02020603050405020304" pitchFamily="18" charset="0"/>
                <a:cs typeface="Times New Roman" panose="02020603050405020304" pitchFamily="18" charset="0"/>
              </a:rPr>
              <a:t>Мәктәп яны тәҗрибә бакчасы</a:t>
            </a:r>
            <a:endParaRPr lang="ru-RU" altLang="ru-RU" sz="2400" b="1" i="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0" name="Picture 8" descr="G:\Новая папка (2)\IMG-20180628-WA0010.jpg">
            <a:extLst>
              <a:ext uri="{FF2B5EF4-FFF2-40B4-BE49-F238E27FC236}">
                <a16:creationId xmlns:a16="http://schemas.microsoft.com/office/drawing/2014/main" id="{9CA06E53-A67A-48AD-BAA9-3EDB9E24F9BB}"/>
              </a:ext>
            </a:extLst>
          </p:cNvPr>
          <p:cNvPicPr>
            <a:picLocks noChangeAspect="1" noChangeArrowheads="1"/>
          </p:cNvPicPr>
          <p:nvPr/>
        </p:nvPicPr>
        <p:blipFill>
          <a:blip r:embed="rId2"/>
          <a:srcRect/>
          <a:stretch>
            <a:fillRect/>
          </a:stretch>
        </p:blipFill>
        <p:spPr bwMode="auto">
          <a:xfrm>
            <a:off x="5288464" y="663683"/>
            <a:ext cx="4353376" cy="337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4758" name="Picture 8">
            <a:extLst>
              <a:ext uri="{FF2B5EF4-FFF2-40B4-BE49-F238E27FC236}">
                <a16:creationId xmlns:a16="http://schemas.microsoft.com/office/drawing/2014/main" id="{382BCFE7-A0A2-4989-BBBD-6CCD14D29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330" y="804056"/>
            <a:ext cx="4453748" cy="32311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9" name="Picture 8">
            <a:extLst>
              <a:ext uri="{FF2B5EF4-FFF2-40B4-BE49-F238E27FC236}">
                <a16:creationId xmlns:a16="http://schemas.microsoft.com/office/drawing/2014/main" id="{3F12D3D0-9AAB-4438-ADD0-CF361A9AF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2884" y="4035175"/>
            <a:ext cx="3223087" cy="24368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extLst>
              <a:ext uri="{FF2B5EF4-FFF2-40B4-BE49-F238E27FC236}">
                <a16:creationId xmlns:a16="http://schemas.microsoft.com/office/drawing/2014/main" id="{C0CA2972-154E-4E77-B7DC-717DB8418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989" y="4270034"/>
            <a:ext cx="2927685" cy="1929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4E734F-F585-41B9-A5D7-175330AD9808}"/>
              </a:ext>
            </a:extLst>
          </p:cNvPr>
          <p:cNvSpPr txBox="1"/>
          <p:nvPr/>
        </p:nvSpPr>
        <p:spPr>
          <a:xfrm>
            <a:off x="2037806" y="196691"/>
            <a:ext cx="6224337" cy="46166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tt-RU" sz="2400" b="1" i="1" dirty="0">
                <a:solidFill>
                  <a:schemeClr val="accent1"/>
                </a:solidFill>
                <a:latin typeface="Times New Roman" panose="02020603050405020304" pitchFamily="18" charset="0"/>
                <a:cs typeface="Times New Roman" panose="02020603050405020304" pitchFamily="18" charset="0"/>
              </a:rPr>
              <a:t>Тәҗрибә участогы-хезмәт чыныгуы бирә</a:t>
            </a:r>
            <a:endParaRPr lang="ru-RU" sz="2400" b="1" i="1" dirty="0">
              <a:solidFill>
                <a:schemeClr val="accent1"/>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7163F888-A59C-48AF-BD26-3CE3EA722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821" y="4035173"/>
            <a:ext cx="1925971" cy="2567961"/>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069AA582-A92F-438F-AB64-243E42CFFEC8}"/>
              </a:ext>
            </a:extLst>
          </p:cNvPr>
          <p:cNvGraphicFramePr>
            <a:graphicFrameLocks noGrp="1"/>
          </p:cNvGraphicFramePr>
          <p:nvPr>
            <p:extLst>
              <p:ext uri="{D42A27DB-BD31-4B8C-83A1-F6EECF244321}">
                <p14:modId xmlns:p14="http://schemas.microsoft.com/office/powerpoint/2010/main" val="298938707"/>
              </p:ext>
            </p:extLst>
          </p:nvPr>
        </p:nvGraphicFramePr>
        <p:xfrm>
          <a:off x="828842" y="1455820"/>
          <a:ext cx="8128000" cy="47163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661611183"/>
                    </a:ext>
                  </a:extLst>
                </a:gridCol>
                <a:gridCol w="4064000">
                  <a:extLst>
                    <a:ext uri="{9D8B030D-6E8A-4147-A177-3AD203B41FA5}">
                      <a16:colId xmlns:a16="http://schemas.microsoft.com/office/drawing/2014/main" val="3406929344"/>
                    </a:ext>
                  </a:extLst>
                </a:gridCol>
              </a:tblGrid>
              <a:tr h="235819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t-RU" b="1" u="sng" dirty="0">
                          <a:solidFill>
                            <a:schemeClr val="accent1"/>
                          </a:solidFill>
                          <a:latin typeface="Times New Roman" panose="02020603050405020304" pitchFamily="18" charset="0"/>
                          <a:cs typeface="Times New Roman" panose="02020603050405020304" pitchFamily="18" charset="0"/>
                        </a:rPr>
                        <a:t>Агач куак </a:t>
                      </a:r>
                      <a:r>
                        <a:rPr lang="ru-RU" b="1" u="sng" dirty="0" err="1">
                          <a:solidFill>
                            <a:schemeClr val="accent1"/>
                          </a:solidFill>
                          <a:latin typeface="Times New Roman" panose="02020603050405020304" pitchFamily="18" charset="0"/>
                          <a:cs typeface="Times New Roman" panose="02020603050405020304" pitchFamily="18" charset="0"/>
                        </a:rPr>
                        <a:t>культуралары</a:t>
                      </a:r>
                      <a:endParaRPr lang="tt-RU" b="1" u="sng" dirty="0">
                        <a:solidFill>
                          <a:schemeClr val="accent1"/>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solidFill>
                          <a:schemeClr val="accent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ru-RU" dirty="0" err="1">
                          <a:solidFill>
                            <a:schemeClr val="accent1"/>
                          </a:solidFill>
                          <a:latin typeface="Times New Roman" panose="02020603050405020304" pitchFamily="18" charset="0"/>
                          <a:cs typeface="Times New Roman" panose="02020603050405020304" pitchFamily="18" charset="0"/>
                        </a:rPr>
                        <a:t>Карлыганлык</a:t>
                      </a:r>
                      <a:endParaRPr lang="ru-RU" dirty="0">
                        <a:solidFill>
                          <a:schemeClr val="accent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ru-RU" dirty="0" err="1">
                          <a:solidFill>
                            <a:schemeClr val="accent1"/>
                          </a:solidFill>
                          <a:latin typeface="Times New Roman" panose="02020603050405020304" pitchFamily="18" charset="0"/>
                          <a:cs typeface="Times New Roman" panose="02020603050405020304" pitchFamily="18" charset="0"/>
                        </a:rPr>
                        <a:t>Куралык</a:t>
                      </a:r>
                      <a:r>
                        <a:rPr lang="ru-RU" dirty="0">
                          <a:solidFill>
                            <a:schemeClr val="accent1"/>
                          </a:solidFill>
                          <a:latin typeface="Times New Roman" panose="02020603050405020304" pitchFamily="18" charset="0"/>
                          <a:cs typeface="Times New Roman" panose="02020603050405020304" pitchFamily="18" charset="0"/>
                        </a:rPr>
                        <a:t> </a:t>
                      </a:r>
                    </a:p>
                    <a:p>
                      <a:pPr marL="285750" indent="-285750" algn="l">
                        <a:buFont typeface="Arial" panose="020B0604020202020204" pitchFamily="34" charset="0"/>
                        <a:buChar char="•"/>
                      </a:pPr>
                      <a:r>
                        <a:rPr lang="ru-RU" dirty="0">
                          <a:solidFill>
                            <a:schemeClr val="accent1"/>
                          </a:solidFill>
                          <a:latin typeface="Times New Roman" panose="02020603050405020304" pitchFamily="18" charset="0"/>
                          <a:cs typeface="Times New Roman" panose="02020603050405020304" pitchFamily="18" charset="0"/>
                        </a:rPr>
                        <a:t>Кара </a:t>
                      </a:r>
                      <a:r>
                        <a:rPr lang="ru-RU" dirty="0" err="1">
                          <a:solidFill>
                            <a:schemeClr val="accent1"/>
                          </a:solidFill>
                          <a:latin typeface="Times New Roman" panose="02020603050405020304" pitchFamily="18" charset="0"/>
                          <a:cs typeface="Times New Roman" panose="02020603050405020304" pitchFamily="18" charset="0"/>
                        </a:rPr>
                        <a:t>миләш</a:t>
                      </a:r>
                      <a:endParaRPr lang="ru-RU" dirty="0">
                        <a:solidFill>
                          <a:schemeClr val="accent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ru-RU" dirty="0" err="1">
                          <a:solidFill>
                            <a:schemeClr val="accent1"/>
                          </a:solidFill>
                          <a:latin typeface="Times New Roman" panose="02020603050405020304" pitchFamily="18" charset="0"/>
                          <a:cs typeface="Times New Roman" panose="02020603050405020304" pitchFamily="18" charset="0"/>
                        </a:rPr>
                        <a:t>Гөлҗимеш</a:t>
                      </a:r>
                      <a:endParaRPr lang="ru-RU" dirty="0">
                        <a:solidFill>
                          <a:schemeClr val="accent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ru-RU" dirty="0">
                          <a:solidFill>
                            <a:schemeClr val="accent1"/>
                          </a:solidFill>
                          <a:latin typeface="Times New Roman" panose="02020603050405020304" pitchFamily="18" charset="0"/>
                          <a:cs typeface="Times New Roman" panose="02020603050405020304" pitchFamily="18" charset="0"/>
                        </a:rPr>
                        <a:t>Питомник</a:t>
                      </a:r>
                    </a:p>
                  </a:txBody>
                  <a:tcPr>
                    <a:solidFill>
                      <a:schemeClr val="accent1">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t-RU" b="1" u="sng" dirty="0">
                          <a:solidFill>
                            <a:schemeClr val="accent1"/>
                          </a:solidFill>
                          <a:latin typeface="Times New Roman" panose="02020603050405020304" pitchFamily="18" charset="0"/>
                          <a:cs typeface="Times New Roman" panose="02020603050405020304" pitchFamily="18" charset="0"/>
                        </a:rPr>
                        <a:t>Тәҗрибә кишәрлеге</a:t>
                      </a:r>
                    </a:p>
                    <a:p>
                      <a:pPr marL="0" marR="0" lvl="0" indent="0" algn="l" defTabSz="457200" rtl="0" eaLnBrk="1" fontAlgn="auto" latinLnBrk="0" hangingPunct="1">
                        <a:lnSpc>
                          <a:spcPct val="100000"/>
                        </a:lnSpc>
                        <a:spcBef>
                          <a:spcPts val="0"/>
                        </a:spcBef>
                        <a:spcAft>
                          <a:spcPts val="0"/>
                        </a:spcAft>
                        <a:buClrTx/>
                        <a:buSzTx/>
                        <a:buFontTx/>
                        <a:buNone/>
                        <a:tabLst/>
                        <a:defRPr/>
                      </a:pPr>
                      <a:endParaRPr lang="tt-RU" b="1" dirty="0">
                        <a:solidFill>
                          <a:schemeClr val="accent1"/>
                        </a:solidFill>
                        <a:latin typeface="Times New Roman" panose="02020603050405020304" pitchFamily="18"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t-RU" b="1" dirty="0">
                          <a:solidFill>
                            <a:schemeClr val="accent1"/>
                          </a:solidFill>
                          <a:latin typeface="Times New Roman" panose="02020603050405020304" pitchFamily="18" charset="0"/>
                          <a:cs typeface="Times New Roman" panose="02020603050405020304" pitchFamily="18" charset="0"/>
                        </a:rPr>
                        <a:t>Җиләк- җимеш культуралары</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t-RU" b="1" dirty="0">
                          <a:solidFill>
                            <a:schemeClr val="accent1"/>
                          </a:solidFill>
                          <a:latin typeface="Times New Roman" panose="02020603050405020304" pitchFamily="18" charset="0"/>
                          <a:cs typeface="Times New Roman" panose="02020603050405020304" pitchFamily="18" charset="0"/>
                        </a:rPr>
                        <a:t>Яшелчәләр</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t-RU" b="1" dirty="0">
                          <a:solidFill>
                            <a:schemeClr val="accent1"/>
                          </a:solidFill>
                          <a:latin typeface="Times New Roman" panose="02020603050405020304" pitchFamily="18" charset="0"/>
                          <a:cs typeface="Times New Roman" panose="02020603050405020304" pitchFamily="18" charset="0"/>
                        </a:rPr>
                        <a:t>Дару үләннәре</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t-RU" b="1" dirty="0">
                          <a:solidFill>
                            <a:schemeClr val="accent1"/>
                          </a:solidFill>
                          <a:latin typeface="Times New Roman" panose="02020603050405020304" pitchFamily="18" charset="0"/>
                          <a:cs typeface="Times New Roman" panose="02020603050405020304" pitchFamily="18" charset="0"/>
                        </a:rPr>
                        <a:t>Авыл хуҗалыгы кул</a:t>
                      </a:r>
                      <a:r>
                        <a:rPr lang="ru-RU" b="1" dirty="0">
                          <a:solidFill>
                            <a:schemeClr val="accent1"/>
                          </a:solidFill>
                          <a:latin typeface="Times New Roman" panose="02020603050405020304" pitchFamily="18" charset="0"/>
                          <a:cs typeface="Times New Roman" panose="02020603050405020304" pitchFamily="18" charset="0"/>
                        </a:rPr>
                        <a:t>ь</a:t>
                      </a:r>
                      <a:r>
                        <a:rPr lang="tt-RU" b="1" dirty="0">
                          <a:solidFill>
                            <a:schemeClr val="accent1"/>
                          </a:solidFill>
                          <a:latin typeface="Times New Roman" panose="02020603050405020304" pitchFamily="18" charset="0"/>
                          <a:cs typeface="Times New Roman" panose="02020603050405020304" pitchFamily="18" charset="0"/>
                        </a:rPr>
                        <a:t>туралары</a:t>
                      </a:r>
                      <a:endParaRPr lang="ru-RU" b="1" dirty="0">
                        <a:solidFill>
                          <a:schemeClr val="accent1"/>
                        </a:solidFill>
                        <a:latin typeface="Times New Roman" panose="02020603050405020304" pitchFamily="18" charset="0"/>
                        <a:cs typeface="Times New Roman" panose="02020603050405020304" pitchFamily="18" charset="0"/>
                      </a:endParaRPr>
                    </a:p>
                    <a:p>
                      <a:endParaRPr lang="ru-RU" dirty="0"/>
                    </a:p>
                  </a:txBody>
                  <a:tcPr>
                    <a:solidFill>
                      <a:schemeClr val="accent1">
                        <a:lumMod val="40000"/>
                        <a:lumOff val="60000"/>
                      </a:schemeClr>
                    </a:solidFill>
                  </a:tcPr>
                </a:tc>
                <a:extLst>
                  <a:ext uri="{0D108BD9-81ED-4DB2-BD59-A6C34878D82A}">
                    <a16:rowId xmlns:a16="http://schemas.microsoft.com/office/drawing/2014/main" val="4242626730"/>
                  </a:ext>
                </a:extLst>
              </a:tr>
              <a:tr h="235819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t-RU" b="1" u="sng" dirty="0">
                          <a:solidFill>
                            <a:schemeClr val="accent1"/>
                          </a:solidFill>
                          <a:latin typeface="Times New Roman" panose="02020603050405020304" pitchFamily="18" charset="0"/>
                          <a:cs typeface="Times New Roman" panose="02020603050405020304" pitchFamily="18" charset="0"/>
                        </a:rPr>
                        <a:t>Экологик сукмак</a:t>
                      </a:r>
                      <a:endParaRPr lang="ru-RU" b="1" u="sng"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ru-RU" b="1" dirty="0" err="1">
                          <a:solidFill>
                            <a:schemeClr val="accent1"/>
                          </a:solidFill>
                          <a:latin typeface="Times New Roman" panose="02020603050405020304" pitchFamily="18" charset="0"/>
                          <a:cs typeface="Times New Roman" panose="02020603050405020304" pitchFamily="18" charset="0"/>
                        </a:rPr>
                        <a:t>Алмагач</a:t>
                      </a:r>
                      <a:r>
                        <a:rPr lang="ru-RU" b="1" dirty="0">
                          <a:solidFill>
                            <a:schemeClr val="accent1"/>
                          </a:solidFill>
                          <a:latin typeface="Times New Roman" panose="02020603050405020304" pitchFamily="18" charset="0"/>
                          <a:cs typeface="Times New Roman" panose="02020603050405020304" pitchFamily="18" charset="0"/>
                        </a:rPr>
                        <a:t> </a:t>
                      </a:r>
                      <a:r>
                        <a:rPr lang="ru-RU" b="1" dirty="0" err="1">
                          <a:solidFill>
                            <a:schemeClr val="accent1"/>
                          </a:solidFill>
                          <a:latin typeface="Times New Roman" panose="02020603050405020304" pitchFamily="18" charset="0"/>
                          <a:cs typeface="Times New Roman" panose="02020603050405020304" pitchFamily="18" charset="0"/>
                        </a:rPr>
                        <a:t>бакчасы</a:t>
                      </a:r>
                      <a:endParaRPr lang="ru-RU"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a:solidFill>
                            <a:schemeClr val="accent1"/>
                          </a:solidFill>
                          <a:latin typeface="Times New Roman" panose="02020603050405020304" pitchFamily="18" charset="0"/>
                          <a:cs typeface="Times New Roman" panose="02020603050405020304" pitchFamily="18" charset="0"/>
                        </a:rPr>
                        <a:t>Карт </a:t>
                      </a:r>
                      <a:r>
                        <a:rPr lang="ru-RU" b="1" dirty="0" err="1">
                          <a:solidFill>
                            <a:schemeClr val="accent1"/>
                          </a:solidFill>
                          <a:latin typeface="Times New Roman" panose="02020603050405020304" pitchFamily="18" charset="0"/>
                          <a:cs typeface="Times New Roman" panose="02020603050405020304" pitchFamily="18" charset="0"/>
                        </a:rPr>
                        <a:t>каен</a:t>
                      </a:r>
                      <a:endParaRPr lang="ru-RU"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err="1">
                          <a:solidFill>
                            <a:schemeClr val="accent1"/>
                          </a:solidFill>
                          <a:latin typeface="Times New Roman" panose="02020603050405020304" pitchFamily="18" charset="0"/>
                          <a:cs typeface="Times New Roman" panose="02020603050405020304" pitchFamily="18" charset="0"/>
                        </a:rPr>
                        <a:t>Кырмыска</a:t>
                      </a:r>
                      <a:r>
                        <a:rPr lang="ru-RU" b="1" dirty="0">
                          <a:solidFill>
                            <a:schemeClr val="accent1"/>
                          </a:solidFill>
                          <a:latin typeface="Times New Roman" panose="02020603050405020304" pitchFamily="18" charset="0"/>
                          <a:cs typeface="Times New Roman" panose="02020603050405020304" pitchFamily="18" charset="0"/>
                        </a:rPr>
                        <a:t> </a:t>
                      </a:r>
                      <a:r>
                        <a:rPr lang="ru-RU" b="1" dirty="0" err="1">
                          <a:solidFill>
                            <a:schemeClr val="accent1"/>
                          </a:solidFill>
                          <a:latin typeface="Times New Roman" panose="02020603050405020304" pitchFamily="18" charset="0"/>
                          <a:cs typeface="Times New Roman" panose="02020603050405020304" pitchFamily="18" charset="0"/>
                        </a:rPr>
                        <a:t>оясы</a:t>
                      </a:r>
                      <a:endParaRPr lang="ru-RU"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a:solidFill>
                            <a:schemeClr val="accent1"/>
                          </a:solidFill>
                          <a:latin typeface="Times New Roman" panose="02020603050405020304" pitchFamily="18" charset="0"/>
                          <a:cs typeface="Times New Roman" panose="02020603050405020304" pitchFamily="18" charset="0"/>
                        </a:rPr>
                        <a:t>Корт </a:t>
                      </a:r>
                      <a:r>
                        <a:rPr lang="ru-RU" b="1" dirty="0" err="1">
                          <a:solidFill>
                            <a:schemeClr val="accent1"/>
                          </a:solidFill>
                          <a:latin typeface="Times New Roman" panose="02020603050405020304" pitchFamily="18" charset="0"/>
                          <a:cs typeface="Times New Roman" panose="02020603050405020304" pitchFamily="18" charset="0"/>
                        </a:rPr>
                        <a:t>бакчасы</a:t>
                      </a:r>
                      <a:endParaRPr lang="ru-RU"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b="1" dirty="0">
                        <a:solidFill>
                          <a:schemeClr val="accent1"/>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ru-RU" dirty="0"/>
                    </a:p>
                  </a:txBody>
                  <a:tcPr>
                    <a:solidFill>
                      <a:schemeClr val="accent1">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t-RU" b="1" u="sng" dirty="0">
                          <a:solidFill>
                            <a:schemeClr val="accent1"/>
                          </a:solidFill>
                          <a:latin typeface="Times New Roman" panose="02020603050405020304" pitchFamily="18" charset="0"/>
                          <a:cs typeface="Times New Roman" panose="02020603050405020304" pitchFamily="18" charset="0"/>
                        </a:rPr>
                        <a:t>Дендрарий</a:t>
                      </a:r>
                      <a:endParaRPr lang="ru-RU" b="1" u="sng"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ru-RU" b="1" dirty="0" err="1">
                          <a:solidFill>
                            <a:schemeClr val="accent1"/>
                          </a:solidFill>
                          <a:latin typeface="Times New Roman" panose="02020603050405020304" pitchFamily="18" charset="0"/>
                          <a:cs typeface="Times New Roman" panose="02020603050405020304" pitchFamily="18" charset="0"/>
                        </a:rPr>
                        <a:t>Карагайлар</a:t>
                      </a:r>
                      <a:r>
                        <a:rPr lang="ru-RU" b="1" dirty="0">
                          <a:solidFill>
                            <a:schemeClr val="accent1"/>
                          </a:solidFill>
                          <a:latin typeface="Times New Roman" panose="02020603050405020304" pitchFamily="18" charset="0"/>
                          <a:cs typeface="Times New Roman" panose="02020603050405020304" pitchFamily="18" charset="0"/>
                        </a:rPr>
                        <a:t> </a:t>
                      </a:r>
                      <a:r>
                        <a:rPr lang="ru-RU" b="1" dirty="0" err="1">
                          <a:solidFill>
                            <a:schemeClr val="accent1"/>
                          </a:solidFill>
                          <a:latin typeface="Times New Roman" panose="02020603050405020304" pitchFamily="18" charset="0"/>
                          <a:cs typeface="Times New Roman" panose="02020603050405020304" pitchFamily="18" charset="0"/>
                        </a:rPr>
                        <a:t>аллеясы</a:t>
                      </a:r>
                      <a:endParaRPr lang="ru-RU"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err="1">
                          <a:solidFill>
                            <a:schemeClr val="accent1"/>
                          </a:solidFill>
                          <a:latin typeface="Times New Roman" panose="02020603050405020304" pitchFamily="18" charset="0"/>
                          <a:cs typeface="Times New Roman" panose="02020603050405020304" pitchFamily="18" charset="0"/>
                        </a:rPr>
                        <a:t>Каенлык</a:t>
                      </a:r>
                      <a:endParaRPr lang="ru-RU"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err="1">
                          <a:solidFill>
                            <a:schemeClr val="accent1"/>
                          </a:solidFill>
                          <a:latin typeface="Times New Roman" panose="02020603050405020304" pitchFamily="18" charset="0"/>
                          <a:cs typeface="Times New Roman" panose="02020603050405020304" pitchFamily="18" charset="0"/>
                        </a:rPr>
                        <a:t>Наратлар</a:t>
                      </a:r>
                      <a:endParaRPr lang="ru-RU"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err="1">
                          <a:solidFill>
                            <a:schemeClr val="accent1"/>
                          </a:solidFill>
                          <a:latin typeface="Times New Roman" panose="02020603050405020304" pitchFamily="18" charset="0"/>
                          <a:cs typeface="Times New Roman" panose="02020603050405020304" pitchFamily="18" charset="0"/>
                        </a:rPr>
                        <a:t>Чыршылар</a:t>
                      </a:r>
                      <a:endParaRPr lang="ru-RU"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b="1" dirty="0">
                        <a:solidFill>
                          <a:schemeClr val="accent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2340599680"/>
                  </a:ext>
                </a:extLst>
              </a:tr>
            </a:tbl>
          </a:graphicData>
        </a:graphic>
      </p:graphicFrame>
      <p:sp>
        <p:nvSpPr>
          <p:cNvPr id="6" name="TextBox 5">
            <a:extLst>
              <a:ext uri="{FF2B5EF4-FFF2-40B4-BE49-F238E27FC236}">
                <a16:creationId xmlns:a16="http://schemas.microsoft.com/office/drawing/2014/main" id="{2137E261-C115-4F16-8DA2-80E0ABE33852}"/>
              </a:ext>
            </a:extLst>
          </p:cNvPr>
          <p:cNvSpPr txBox="1"/>
          <p:nvPr/>
        </p:nvSpPr>
        <p:spPr>
          <a:xfrm>
            <a:off x="3136233" y="401053"/>
            <a:ext cx="3304672" cy="8002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t-RU" b="1" dirty="0">
                <a:solidFill>
                  <a:schemeClr val="accent1"/>
                </a:solidFill>
                <a:latin typeface="Times New Roman" panose="02020603050405020304" pitchFamily="18" charset="0"/>
                <a:cs typeface="Times New Roman" panose="02020603050405020304" pitchFamily="18" charset="0"/>
              </a:rPr>
              <a:t>Тәҗрибә участогы бүлекләре</a:t>
            </a:r>
          </a:p>
          <a:p>
            <a:pPr algn="ctr"/>
            <a:endParaRPr lang="tt-RU" sz="1400" b="1" dirty="0">
              <a:solidFill>
                <a:schemeClr val="accent1"/>
              </a:solidFill>
              <a:latin typeface="Times New Roman" panose="02020603050405020304" pitchFamily="18" charset="0"/>
              <a:cs typeface="Times New Roman" panose="02020603050405020304" pitchFamily="18" charset="0"/>
            </a:endParaRPr>
          </a:p>
          <a:p>
            <a:pPr algn="ctr"/>
            <a:r>
              <a:rPr lang="tt-RU" sz="1400" b="1" dirty="0">
                <a:solidFill>
                  <a:schemeClr val="accent1"/>
                </a:solidFill>
                <a:latin typeface="Times New Roman" panose="02020603050405020304" pitchFamily="18" charset="0"/>
                <a:cs typeface="Times New Roman" panose="02020603050405020304" pitchFamily="18" charset="0"/>
              </a:rPr>
              <a:t>Мәйданы 1,7 га</a:t>
            </a:r>
            <a:endParaRPr lang="ru-RU" sz="14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4432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2AB9659-4A2C-42C5-B409-A50CB4B98B6E}"/>
              </a:ext>
            </a:extLst>
          </p:cNvPr>
          <p:cNvSpPr/>
          <p:nvPr/>
        </p:nvSpPr>
        <p:spPr>
          <a:xfrm>
            <a:off x="401053" y="287472"/>
            <a:ext cx="6849979" cy="3026470"/>
          </a:xfrm>
          <a:prstGeom prst="rect">
            <a:avLst/>
          </a:prstGeom>
        </p:spPr>
        <p:txBody>
          <a:bodyPr wrap="square">
            <a:spAutoFit/>
          </a:bodyPr>
          <a:lstStyle/>
          <a:p>
            <a:pPr algn="just">
              <a:spcAft>
                <a:spcPts val="800"/>
              </a:spcAft>
            </a:pPr>
            <a:r>
              <a:rPr lang="tt-RU" b="1" i="1" u="sng"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“Экологик сукмак” турында мәгълүмат: Озынлыгы: 1,5 км.</a:t>
            </a:r>
            <a:endParaRPr lang="ru-RU" sz="1400" b="1" i="1" u="sng"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tt-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tt-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Тукталышлар саны: 5</a:t>
            </a:r>
            <a:endParaRPr lang="ru-RU" sz="14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tt-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1 Алмагач бакчасы</a:t>
            </a:r>
            <a:endParaRPr lang="ru-RU" sz="14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tt-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2 “Корт бакчасы” (ышыклау полосасы)</a:t>
            </a:r>
            <a:endParaRPr lang="ru-RU" sz="14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tt-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№3 “ Күәм  елгасы”</a:t>
            </a:r>
            <a:endParaRPr lang="ru-RU" sz="14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4 “</a:t>
            </a:r>
            <a:r>
              <a:rPr lang="ru-RU"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Чишмә</a:t>
            </a:r>
            <a:r>
              <a:rPr lang="ru-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5 </a:t>
            </a:r>
            <a:r>
              <a:rPr lang="tt-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Яш</a:t>
            </a:r>
            <a:r>
              <a:rPr lang="ru-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ь </a:t>
            </a:r>
            <a:r>
              <a:rPr lang="ru-RU"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нарат</a:t>
            </a:r>
            <a:r>
              <a:rPr lang="ru-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tt-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урманы</a:t>
            </a:r>
            <a:endParaRPr lang="ru-RU" sz="14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4615DCB3-ED16-4230-AD25-E7D0B47EA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653" y="684377"/>
            <a:ext cx="4527449" cy="3395587"/>
          </a:xfrm>
          <a:prstGeom prst="rect">
            <a:avLst/>
          </a:prstGeom>
          <a:ln>
            <a:noFill/>
          </a:ln>
          <a:effectLst>
            <a:softEdge rad="112500"/>
          </a:effectLst>
        </p:spPr>
      </p:pic>
      <p:pic>
        <p:nvPicPr>
          <p:cNvPr id="6" name="Рисунок 5">
            <a:extLst>
              <a:ext uri="{FF2B5EF4-FFF2-40B4-BE49-F238E27FC236}">
                <a16:creationId xmlns:a16="http://schemas.microsoft.com/office/drawing/2014/main" id="{2A04309D-C6D7-436D-A619-91044C72DDCD}"/>
              </a:ext>
            </a:extLst>
          </p:cNvPr>
          <p:cNvPicPr>
            <a:picLocks noChangeAspect="1"/>
          </p:cNvPicPr>
          <p:nvPr/>
        </p:nvPicPr>
        <p:blipFill rotWithShape="1">
          <a:blip r:embed="rId3">
            <a:extLst>
              <a:ext uri="{28A0092B-C50C-407E-A947-70E740481C1C}">
                <a14:useLocalDpi xmlns:a14="http://schemas.microsoft.com/office/drawing/2010/main" val="0"/>
              </a:ext>
            </a:extLst>
          </a:blip>
          <a:srcRect b="15914"/>
          <a:stretch/>
        </p:blipFill>
        <p:spPr>
          <a:xfrm>
            <a:off x="726339" y="3711065"/>
            <a:ext cx="4659363" cy="2938388"/>
          </a:xfrm>
          <a:prstGeom prst="rect">
            <a:avLst/>
          </a:prstGeom>
          <a:ln>
            <a:noFill/>
          </a:ln>
          <a:effectLst>
            <a:softEdge rad="112500"/>
          </a:effectLst>
        </p:spPr>
      </p:pic>
      <p:sp>
        <p:nvSpPr>
          <p:cNvPr id="9" name="TextBox 8">
            <a:extLst>
              <a:ext uri="{FF2B5EF4-FFF2-40B4-BE49-F238E27FC236}">
                <a16:creationId xmlns:a16="http://schemas.microsoft.com/office/drawing/2014/main" id="{8A823223-4A95-445A-83BB-BF345F39767D}"/>
              </a:ext>
            </a:extLst>
          </p:cNvPr>
          <p:cNvSpPr txBox="1"/>
          <p:nvPr/>
        </p:nvSpPr>
        <p:spPr>
          <a:xfrm>
            <a:off x="5823284" y="4644189"/>
            <a:ext cx="3352800" cy="1200329"/>
          </a:xfrm>
          <a:prstGeom prst="rect">
            <a:avLst/>
          </a:prstGeom>
          <a:noFill/>
        </p:spPr>
        <p:txBody>
          <a:bodyPr wrap="square" rtlCol="0">
            <a:spAutoFit/>
          </a:bodyPr>
          <a:lstStyle/>
          <a:p>
            <a:r>
              <a:rPr lang="tt-RU" i="1" dirty="0">
                <a:solidFill>
                  <a:schemeClr val="accent1"/>
                </a:solidFill>
                <a:latin typeface="Times New Roman" panose="02020603050405020304" pitchFamily="18" charset="0"/>
                <a:cs typeface="Times New Roman" panose="02020603050405020304" pitchFamily="18" charset="0"/>
              </a:rPr>
              <a:t>Мәктәпнең элеккеге  алмагач бакчасы  1965 елда  утыртыла. Хәзергесе  2002нче елда  утыртыла</a:t>
            </a:r>
            <a:endParaRPr lang="ru-RU" i="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42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07F219C-4711-4C3D-ADC1-DB6BD6465199}"/>
              </a:ext>
            </a:extLst>
          </p:cNvPr>
          <p:cNvSpPr/>
          <p:nvPr/>
        </p:nvSpPr>
        <p:spPr>
          <a:xfrm>
            <a:off x="986589" y="496562"/>
            <a:ext cx="6096000" cy="5864875"/>
          </a:xfrm>
          <a:prstGeom prst="rect">
            <a:avLst/>
          </a:prstGeom>
        </p:spPr>
        <p:txBody>
          <a:bodyPr>
            <a:spAutoFit/>
          </a:bodyPr>
          <a:lstStyle/>
          <a:p>
            <a:pPr algn="just">
              <a:lnSpc>
                <a:spcPct val="150000"/>
              </a:lnSpc>
              <a:spcAft>
                <a:spcPts val="800"/>
              </a:spcAft>
            </a:pPr>
            <a:r>
              <a:rPr lang="ru-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tt-RU"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“Корт бакчасы”н   күзәтәбез, анда  биек зифа каеннар, яшь наратлар, әрәмәдә таллар үсә . Элеккеге елларда кечкенә күле бар иде, аннан ул акрынлап  кечерәйде, юкка чыкты. Аны тал агачлары каплап китте.  Бу экскурсиядә укучы әйләнә-тирә мохиткә игьтибар итә, турыдан-туры тирәлек белән аралаша, фикерләр туплый, аңарда күп кенә сораулар туа. Җанлы әйберләрнең- үсемлекләр, бөҗәкләр, кошлар, суалчаннарның җансыз кояштан, судан башка яши алмавына күп кенә мисаллар китереп экскурсиянең төп темасына укучылар ачыклык кертәләр. Кайчандыр бал  кортлар асраганнар, аннан бу урын   Сабантуе мәйданы булып торган, соңгы елларда ул  табигатьнең бер  матур  почмагы. Монда күп кошлар  оя кора. Каеннары исә  һәр ел фасылында  искиткеч матур.</a:t>
            </a:r>
            <a:endParaRPr lang="ru-RU" sz="1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EDA4208A-A883-449F-A566-9EF434021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232" y="637674"/>
            <a:ext cx="2002254" cy="2669672"/>
          </a:xfrm>
          <a:prstGeom prst="rect">
            <a:avLst/>
          </a:prstGeom>
        </p:spPr>
      </p:pic>
      <p:pic>
        <p:nvPicPr>
          <p:cNvPr id="6" name="Рисунок 5">
            <a:extLst>
              <a:ext uri="{FF2B5EF4-FFF2-40B4-BE49-F238E27FC236}">
                <a16:creationId xmlns:a16="http://schemas.microsoft.com/office/drawing/2014/main" id="{A2AC6269-F11C-4E14-B8A7-FA95CA457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258" y="3550654"/>
            <a:ext cx="3559562" cy="2669672"/>
          </a:xfrm>
          <a:prstGeom prst="rect">
            <a:avLst/>
          </a:prstGeom>
        </p:spPr>
      </p:pic>
    </p:spTree>
    <p:extLst>
      <p:ext uri="{BB962C8B-B14F-4D97-AF65-F5344CB8AC3E}">
        <p14:creationId xmlns:p14="http://schemas.microsoft.com/office/powerpoint/2010/main" val="760837041"/>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TM02900688[[fn=Аспект]]</Template>
  <TotalTime>139</TotalTime>
  <Words>1012</Words>
  <Application>Microsoft Office PowerPoint</Application>
  <PresentationFormat>Широкоэкранный</PresentationFormat>
  <Paragraphs>88</Paragraphs>
  <Slides>14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Calibri</vt:lpstr>
      <vt:lpstr>Times New Roman</vt:lpstr>
      <vt:lpstr>Trebuchet MS</vt:lpstr>
      <vt:lpstr>Wingdings 3</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3</cp:revision>
  <dcterms:created xsi:type="dcterms:W3CDTF">2022-04-10T16:55:37Z</dcterms:created>
  <dcterms:modified xsi:type="dcterms:W3CDTF">2022-04-10T19:16:20Z</dcterms:modified>
</cp:coreProperties>
</file>